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5" r:id="rId2"/>
    <p:sldId id="309" r:id="rId3"/>
    <p:sldId id="316" r:id="rId4"/>
    <p:sldId id="310" r:id="rId5"/>
    <p:sldId id="311" r:id="rId6"/>
    <p:sldId id="313" r:id="rId7"/>
    <p:sldId id="312" r:id="rId8"/>
    <p:sldId id="314" r:id="rId9"/>
    <p:sldId id="317" r:id="rId10"/>
    <p:sldId id="318" r:id="rId11"/>
    <p:sldId id="320" r:id="rId12"/>
    <p:sldId id="319" r:id="rId13"/>
    <p:sldId id="321" r:id="rId14"/>
    <p:sldId id="323" r:id="rId15"/>
    <p:sldId id="325" r:id="rId16"/>
    <p:sldId id="322" r:id="rId17"/>
    <p:sldId id="324" r:id="rId18"/>
    <p:sldId id="326" r:id="rId19"/>
    <p:sldId id="336" r:id="rId20"/>
    <p:sldId id="327" r:id="rId21"/>
    <p:sldId id="332" r:id="rId22"/>
    <p:sldId id="333" r:id="rId23"/>
    <p:sldId id="334" r:id="rId24"/>
    <p:sldId id="335" r:id="rId25"/>
    <p:sldId id="338" r:id="rId26"/>
    <p:sldId id="340" r:id="rId27"/>
    <p:sldId id="339" r:id="rId28"/>
    <p:sldId id="265" r:id="rId29"/>
    <p:sldId id="341" r:id="rId30"/>
    <p:sldId id="356" r:id="rId31"/>
    <p:sldId id="355" r:id="rId32"/>
    <p:sldId id="342" r:id="rId33"/>
    <p:sldId id="343" r:id="rId34"/>
    <p:sldId id="345" r:id="rId35"/>
    <p:sldId id="346" r:id="rId36"/>
    <p:sldId id="347" r:id="rId37"/>
    <p:sldId id="337" r:id="rId38"/>
    <p:sldId id="357" r:id="rId39"/>
    <p:sldId id="352" r:id="rId40"/>
    <p:sldId id="353" r:id="rId41"/>
    <p:sldId id="348" r:id="rId42"/>
    <p:sldId id="360" r:id="rId43"/>
    <p:sldId id="362" r:id="rId44"/>
    <p:sldId id="363" r:id="rId45"/>
    <p:sldId id="364" r:id="rId46"/>
    <p:sldId id="365" r:id="rId47"/>
    <p:sldId id="366" r:id="rId48"/>
    <p:sldId id="367" r:id="rId49"/>
    <p:sldId id="369" r:id="rId50"/>
    <p:sldId id="370" r:id="rId51"/>
    <p:sldId id="371" r:id="rId52"/>
    <p:sldId id="300" r:id="rId53"/>
    <p:sldId id="372" r:id="rId5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082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38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59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005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787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28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458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19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0366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473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27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DED04-FB4B-4581-9233-296F8317E0D6}" type="datetimeFigureOut">
              <a:rPr lang="nl-NL" smtClean="0"/>
              <a:t>1-5-2023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99127-4D33-4A3E-B72E-600D781DCF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27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13701" r="33364" b="18165"/>
          <a:stretch/>
        </p:blipFill>
        <p:spPr>
          <a:xfrm>
            <a:off x="5977352" y="272136"/>
            <a:ext cx="3166648" cy="648464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40" b="30056"/>
          <a:stretch/>
        </p:blipFill>
        <p:spPr>
          <a:xfrm>
            <a:off x="113664" y="4436336"/>
            <a:ext cx="6105970" cy="2149528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</a:rPr>
              <a:t>Buffer</a:t>
            </a:r>
          </a:p>
        </p:txBody>
      </p:sp>
    </p:spTree>
    <p:extLst>
      <p:ext uri="{BB962C8B-B14F-4D97-AF65-F5344CB8AC3E}">
        <p14:creationId xmlns:p14="http://schemas.microsoft.com/office/powerpoint/2010/main" val="29917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080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846386"/>
            <a:chOff x="2530534" y="3517898"/>
            <a:chExt cx="7177488" cy="84638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</a:t>
              </a:r>
              <a:r>
                <a:rPr lang="nl-NL" altLang="nl-NL" sz="2600" dirty="0">
                  <a:solidFill>
                    <a:srgbClr val="FF0000"/>
                  </a:solidFill>
                </a:rPr>
                <a:t>HF</a:t>
              </a:r>
              <a:r>
                <a:rPr lang="nl-NL" altLang="nl-NL" sz="2600" dirty="0"/>
                <a:t>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</a:t>
              </a:r>
              <a:r>
                <a:rPr lang="nl-NL" altLang="nl-NL" sz="2600" dirty="0">
                  <a:solidFill>
                    <a:srgbClr val="FF0000"/>
                  </a:solidFill>
                </a:rPr>
                <a:t>F</a:t>
              </a:r>
              <a:r>
                <a:rPr lang="nl-NL" altLang="nl-NL" sz="2600" baseline="50000" dirty="0">
                  <a:solidFill>
                    <a:srgbClr val="FF0000"/>
                  </a:solidFill>
                </a:rPr>
                <a:t>-</a:t>
              </a:r>
              <a:endParaRPr lang="nl-NL" altLang="nl-NL" sz="2600" dirty="0">
                <a:solidFill>
                  <a:srgbClr val="FF0000"/>
                </a:solidFill>
              </a:endParaRPr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4530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969496"/>
            <a:chOff x="2530534" y="3517898"/>
            <a:chExt cx="7177488" cy="96949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969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   </a:t>
              </a:r>
              <a:r>
                <a:rPr lang="nl-NL" sz="1800" dirty="0"/>
                <a:t>       2,00 mol/L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7361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9447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solidFill>
                  <a:srgbClr val="FF0000"/>
                </a:solidFill>
              </a:rPr>
              <a:t>Als </a:t>
            </a:r>
            <a:r>
              <a:rPr lang="nl-NL" sz="4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hieraan </a:t>
            </a:r>
            <a:r>
              <a:rPr lang="nl-NL" sz="8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0,010 </a:t>
            </a:r>
            <a:r>
              <a:rPr lang="nl-NL" sz="8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mol </a:t>
            </a:r>
            <a:r>
              <a:rPr lang="nl-NL" sz="4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zuur wordt toegevoegd reageert het volledig met </a:t>
            </a:r>
          </a:p>
          <a:p>
            <a:r>
              <a:rPr lang="nl-NL" dirty="0">
                <a:solidFill>
                  <a:srgbClr val="FF0000"/>
                </a:solidFill>
              </a:rPr>
              <a:t>een overmaat F</a:t>
            </a:r>
            <a:r>
              <a:rPr lang="nl-NL" b="1" baseline="50000" dirty="0">
                <a:solidFill>
                  <a:srgbClr val="FF0000"/>
                </a:solidFill>
              </a:rPr>
              <a:t>-</a:t>
            </a:r>
            <a:r>
              <a:rPr lang="nl-NL" dirty="0">
                <a:solidFill>
                  <a:srgbClr val="FF0000"/>
                </a:solidFill>
              </a:rPr>
              <a:t>. </a:t>
            </a:r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969496"/>
            <a:chOff x="2530534" y="3517898"/>
            <a:chExt cx="7177488" cy="96949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969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  2,00 mol/L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62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9447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Als </a:t>
            </a:r>
            <a:r>
              <a:rPr lang="nl-NL" sz="400" dirty="0"/>
              <a:t> </a:t>
            </a:r>
            <a:r>
              <a:rPr lang="nl-NL" dirty="0"/>
              <a:t>hieraan </a:t>
            </a:r>
            <a:r>
              <a:rPr lang="nl-NL" sz="800" dirty="0"/>
              <a:t> </a:t>
            </a:r>
            <a:r>
              <a:rPr lang="nl-NL" dirty="0">
                <a:solidFill>
                  <a:srgbClr val="FF0000"/>
                </a:solidFill>
              </a:rPr>
              <a:t>0,010 </a:t>
            </a:r>
            <a:r>
              <a:rPr lang="nl-NL" sz="8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mol </a:t>
            </a:r>
            <a:r>
              <a:rPr lang="nl-NL" sz="400" dirty="0">
                <a:solidFill>
                  <a:srgbClr val="FF0000"/>
                </a:solidFill>
              </a:rPr>
              <a:t> </a:t>
            </a:r>
            <a:r>
              <a:rPr lang="nl-NL" dirty="0"/>
              <a:t>zuur wordt toegevoegd reageert het volledig met </a:t>
            </a:r>
          </a:p>
          <a:p>
            <a:r>
              <a:rPr lang="nl-NL" dirty="0"/>
              <a:t>een overmaat F</a:t>
            </a:r>
            <a:r>
              <a:rPr lang="nl-NL" b="1" baseline="50000" dirty="0"/>
              <a:t>-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- 0,010 mol       + 0,010 mol</a:t>
            </a:r>
          </a:p>
          <a:p>
            <a:endParaRPr lang="nl-NL" dirty="0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44F1E5-ADEA-48C5-B498-B54EE853D0E3}"/>
              </a:ext>
            </a:extLst>
          </p:cNvPr>
          <p:cNvGrpSpPr/>
          <p:nvPr/>
        </p:nvGrpSpPr>
        <p:grpSpPr>
          <a:xfrm>
            <a:off x="3118228" y="4205639"/>
            <a:ext cx="4320413" cy="461665"/>
            <a:chOff x="2690668" y="2476631"/>
            <a:chExt cx="4320413" cy="461665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68E4E7C6-4DAE-4D97-95D6-4B4D7ADB19BD}"/>
                </a:ext>
              </a:extLst>
            </p:cNvPr>
            <p:cNvSpPr/>
            <p:nvPr/>
          </p:nvSpPr>
          <p:spPr>
            <a:xfrm>
              <a:off x="2690668" y="2476631"/>
              <a:ext cx="432041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400" dirty="0"/>
                <a:t>H</a:t>
              </a:r>
              <a:r>
                <a:rPr lang="nl-NL" sz="2400" baseline="-25000" dirty="0"/>
                <a:t>3</a:t>
              </a:r>
              <a:r>
                <a:rPr lang="nl-NL" sz="2400" dirty="0"/>
                <a:t>O</a:t>
              </a:r>
              <a:r>
                <a:rPr lang="nl-NL" sz="2400" baseline="40000" dirty="0"/>
                <a:t>+</a:t>
              </a:r>
              <a:r>
                <a:rPr lang="nl-NL" sz="2400" dirty="0"/>
                <a:t>  +  F</a:t>
              </a:r>
              <a:r>
                <a:rPr lang="nl-NL" sz="2400" b="1" baseline="50000" dirty="0"/>
                <a:t>-</a:t>
              </a:r>
              <a:r>
                <a:rPr lang="nl-NL" sz="2400" dirty="0"/>
                <a:t>                 HF  +  H</a:t>
              </a:r>
              <a:r>
                <a:rPr lang="nl-NL" sz="2400" baseline="-25000" dirty="0"/>
                <a:t>2</a:t>
              </a:r>
              <a:r>
                <a:rPr lang="nl-NL" sz="2400" dirty="0"/>
                <a:t>O       </a:t>
              </a:r>
              <a:endParaRPr lang="nl-NL" sz="2400" baseline="40000" dirty="0"/>
            </a:p>
          </p:txBody>
        </p:sp>
        <p:pic>
          <p:nvPicPr>
            <p:cNvPr id="5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E8C7DB4D-4C4E-4C8D-8865-66019CE7C66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66" t="63669" r="44220" b="31148"/>
            <a:stretch/>
          </p:blipFill>
          <p:spPr bwMode="auto">
            <a:xfrm>
              <a:off x="4279196" y="2614847"/>
              <a:ext cx="640045" cy="185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969496"/>
            <a:chOff x="2530534" y="3517898"/>
            <a:chExt cx="7177488" cy="96949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969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  2,00 mol/L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8662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9447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Als </a:t>
            </a:r>
            <a:r>
              <a:rPr lang="nl-NL" sz="400" dirty="0"/>
              <a:t> </a:t>
            </a:r>
            <a:r>
              <a:rPr lang="nl-NL" dirty="0"/>
              <a:t>hieraan </a:t>
            </a:r>
            <a:r>
              <a:rPr lang="nl-NL" sz="800" dirty="0"/>
              <a:t> </a:t>
            </a:r>
            <a:r>
              <a:rPr lang="nl-NL" dirty="0"/>
              <a:t>0,010 </a:t>
            </a:r>
            <a:r>
              <a:rPr lang="nl-NL" sz="800" dirty="0"/>
              <a:t> </a:t>
            </a:r>
            <a:r>
              <a:rPr lang="nl-NL" dirty="0"/>
              <a:t>mol </a:t>
            </a:r>
            <a:r>
              <a:rPr lang="nl-NL" sz="400" dirty="0"/>
              <a:t> </a:t>
            </a:r>
            <a:r>
              <a:rPr lang="nl-NL" dirty="0"/>
              <a:t>zuur wordt toegevoegd reageert het volledig met </a:t>
            </a:r>
          </a:p>
          <a:p>
            <a:r>
              <a:rPr lang="nl-NL" dirty="0"/>
              <a:t>een overmaat F</a:t>
            </a:r>
            <a:r>
              <a:rPr lang="nl-NL" b="1" baseline="50000" dirty="0"/>
              <a:t>-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dirty="0"/>
              <a:t>                                                            </a:t>
            </a:r>
            <a:r>
              <a:rPr lang="nl-NL" dirty="0">
                <a:solidFill>
                  <a:srgbClr val="FF0000"/>
                </a:solidFill>
              </a:rPr>
              <a:t>- 0,010 mol       + 0,010 mol</a:t>
            </a:r>
          </a:p>
          <a:p>
            <a:endParaRPr lang="nl-NL" dirty="0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44F1E5-ADEA-48C5-B498-B54EE853D0E3}"/>
              </a:ext>
            </a:extLst>
          </p:cNvPr>
          <p:cNvGrpSpPr/>
          <p:nvPr/>
        </p:nvGrpSpPr>
        <p:grpSpPr>
          <a:xfrm>
            <a:off x="3118228" y="4205639"/>
            <a:ext cx="4320413" cy="461665"/>
            <a:chOff x="2690668" y="2476631"/>
            <a:chExt cx="4320413" cy="461665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68E4E7C6-4DAE-4D97-95D6-4B4D7ADB19BD}"/>
                </a:ext>
              </a:extLst>
            </p:cNvPr>
            <p:cNvSpPr/>
            <p:nvPr/>
          </p:nvSpPr>
          <p:spPr>
            <a:xfrm>
              <a:off x="2690668" y="2476631"/>
              <a:ext cx="432041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400" dirty="0"/>
                <a:t>H</a:t>
              </a:r>
              <a:r>
                <a:rPr lang="nl-NL" sz="2400" baseline="-25000" dirty="0"/>
                <a:t>3</a:t>
              </a:r>
              <a:r>
                <a:rPr lang="nl-NL" sz="2400" dirty="0"/>
                <a:t>O</a:t>
              </a:r>
              <a:r>
                <a:rPr lang="nl-NL" sz="2400" baseline="40000" dirty="0"/>
                <a:t>+</a:t>
              </a:r>
              <a:r>
                <a:rPr lang="nl-NL" sz="2400" dirty="0"/>
                <a:t>  +  F</a:t>
              </a:r>
              <a:r>
                <a:rPr lang="nl-NL" sz="2400" b="1" baseline="50000" dirty="0"/>
                <a:t>-</a:t>
              </a:r>
              <a:r>
                <a:rPr lang="nl-NL" sz="2400" dirty="0"/>
                <a:t>                 HF  +  H</a:t>
              </a:r>
              <a:r>
                <a:rPr lang="nl-NL" sz="2400" baseline="-25000" dirty="0"/>
                <a:t>2</a:t>
              </a:r>
              <a:r>
                <a:rPr lang="nl-NL" sz="2400" dirty="0"/>
                <a:t>O       </a:t>
              </a:r>
              <a:endParaRPr lang="nl-NL" sz="2400" baseline="40000" dirty="0"/>
            </a:p>
          </p:txBody>
        </p:sp>
        <p:pic>
          <p:nvPicPr>
            <p:cNvPr id="5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E8C7DB4D-4C4E-4C8D-8865-66019CE7C66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66" t="63669" r="44220" b="31148"/>
            <a:stretch/>
          </p:blipFill>
          <p:spPr bwMode="auto">
            <a:xfrm>
              <a:off x="4279196" y="2614847"/>
              <a:ext cx="640045" cy="185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342034"/>
            <a:chOff x="2530534" y="3517898"/>
            <a:chExt cx="7177488" cy="1342034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342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/>
                <a:t>   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>
                  <a:solidFill>
                    <a:srgbClr val="FF0000"/>
                  </a:solidFill>
                </a:rPr>
                <a:t>    </a:t>
              </a:r>
              <a:r>
                <a:rPr lang="nl-NL" sz="1800" dirty="0">
                  <a:solidFill>
                    <a:srgbClr val="FF0000"/>
                  </a:solidFill>
                </a:rPr>
                <a:t>+ 0,010                                                                - 0,010</a:t>
              </a:r>
            </a:p>
            <a:p>
              <a:pPr>
                <a:lnSpc>
                  <a:spcPts val="1000"/>
                </a:lnSpc>
                <a:spcBef>
                  <a:spcPct val="0"/>
                </a:spcBef>
                <a:buNone/>
              </a:pPr>
              <a:r>
                <a:rPr lang="nl-NL" sz="1800" dirty="0"/>
                <a:t>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6287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851789"/>
            <a:chOff x="2530534" y="3517898"/>
            <a:chExt cx="7177488" cy="1851789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851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 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>
                  <a:solidFill>
                    <a:srgbClr val="FF0000"/>
                  </a:solidFill>
                </a:rPr>
                <a:t>    </a:t>
              </a:r>
              <a:r>
                <a:rPr lang="nl-NL" sz="1800" dirty="0"/>
                <a:t>+ 0,010                                                                - 0,010</a:t>
              </a:r>
            </a:p>
            <a:p>
              <a:pPr>
                <a:lnSpc>
                  <a:spcPts val="1000"/>
                </a:lnSpc>
                <a:spcBef>
                  <a:spcPct val="0"/>
                </a:spcBef>
                <a:buNone/>
              </a:pPr>
              <a:r>
                <a:rPr lang="nl-NL" sz="1800" dirty="0"/>
                <a:t>    ____________________________________________</a:t>
              </a:r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r>
                <a:rPr lang="nl-NL" sz="1800" dirty="0">
                  <a:solidFill>
                    <a:srgbClr val="FF0000"/>
                  </a:solidFill>
                </a:rPr>
                <a:t>2,01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6,36·10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>
                  <a:solidFill>
                    <a:srgbClr val="FF0000"/>
                  </a:solidFill>
                </a:rPr>
                <a:t>        1,99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5640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851789"/>
            <a:chOff x="2530534" y="3517898"/>
            <a:chExt cx="7177488" cy="1851789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851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rgbClr val="FF0000"/>
                  </a:solidFill>
                </a:rPr>
                <a:t>6,30·10</a:t>
              </a:r>
              <a:r>
                <a:rPr lang="nl-NL" sz="1800" baseline="30000" dirty="0">
                  <a:solidFill>
                    <a:srgbClr val="FF0000"/>
                  </a:solidFill>
                </a:rPr>
                <a:t>-4</a:t>
              </a:r>
              <a:r>
                <a:rPr lang="nl-NL" sz="1800" dirty="0"/>
                <a:t>         2,00 mol/L            </a:t>
              </a:r>
              <a:r>
                <a:rPr lang="nl-NL" sz="1800" dirty="0">
                  <a:solidFill>
                    <a:srgbClr val="FF0000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>
                  <a:solidFill>
                    <a:srgbClr val="FF0000"/>
                  </a:solidFill>
                </a:rPr>
                <a:t>    </a:t>
              </a:r>
              <a:r>
                <a:rPr lang="nl-NL" sz="1800" dirty="0"/>
                <a:t>+ 0,010                                                                - 0,010</a:t>
              </a:r>
            </a:p>
            <a:p>
              <a:pPr>
                <a:lnSpc>
                  <a:spcPts val="1000"/>
                </a:lnSpc>
                <a:spcBef>
                  <a:spcPct val="0"/>
                </a:spcBef>
                <a:buNone/>
              </a:pPr>
              <a:r>
                <a:rPr lang="nl-NL" sz="1800" dirty="0"/>
                <a:t>    ____________________________________________</a:t>
              </a:r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2,01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6,36·10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  </a:t>
              </a:r>
              <a:r>
                <a:rPr lang="nl-NL" sz="1800" dirty="0"/>
                <a:t>      1,99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3502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851789"/>
            <a:chOff x="2530534" y="3517898"/>
            <a:chExt cx="7177488" cy="1851789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851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  <a:tabLst>
                  <a:tab pos="6007100" algn="l"/>
                </a:tabLst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rgbClr val="FF0000"/>
                  </a:solidFill>
                </a:rPr>
                <a:t>6,30·10</a:t>
              </a:r>
              <a:r>
                <a:rPr lang="nl-NL" sz="1800" baseline="30000" dirty="0">
                  <a:solidFill>
                    <a:srgbClr val="FF0000"/>
                  </a:solidFill>
                </a:rPr>
                <a:t>-4</a:t>
              </a:r>
              <a:r>
                <a:rPr lang="nl-NL" sz="1800" dirty="0"/>
                <a:t>         2,00 mol/L            </a:t>
              </a:r>
              <a:r>
                <a:rPr lang="nl-NL" sz="1800" dirty="0">
                  <a:solidFill>
                    <a:srgbClr val="FF0000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>
                  <a:solidFill>
                    <a:srgbClr val="FF0000"/>
                  </a:solidFill>
                </a:rPr>
                <a:t>    </a:t>
              </a:r>
              <a:r>
                <a:rPr lang="nl-NL" sz="1800" dirty="0"/>
                <a:t>+ 0,010                                                                - 0,010</a:t>
              </a:r>
            </a:p>
            <a:p>
              <a:pPr>
                <a:lnSpc>
                  <a:spcPts val="1000"/>
                </a:lnSpc>
                <a:spcBef>
                  <a:spcPct val="0"/>
                </a:spcBef>
                <a:buNone/>
              </a:pPr>
              <a:r>
                <a:rPr lang="nl-NL" sz="1800" dirty="0"/>
                <a:t>    ____________________________________________</a:t>
              </a:r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2,01 mol/L                                 </a:t>
              </a:r>
              <a:r>
                <a:rPr lang="nl-NL" sz="1800" dirty="0">
                  <a:solidFill>
                    <a:srgbClr val="FF0000"/>
                  </a:solidFill>
                </a:rPr>
                <a:t>6,36·10</a:t>
              </a:r>
              <a:r>
                <a:rPr lang="nl-NL" sz="1800" baseline="30000" dirty="0">
                  <a:solidFill>
                    <a:srgbClr val="FF0000"/>
                  </a:solidFill>
                </a:rPr>
                <a:t>-4</a:t>
              </a:r>
              <a:r>
                <a:rPr lang="nl-NL" sz="1800" dirty="0"/>
                <a:t>         1,99 mol/L            </a:t>
              </a:r>
              <a:r>
                <a:rPr lang="nl-NL" sz="1800" dirty="0">
                  <a:solidFill>
                    <a:srgbClr val="FF0000"/>
                  </a:solidFill>
                </a:rPr>
                <a:t>pH = 3,20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6216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837261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Als 0,010 mol zuur wordt toevoegt aan 1 liter water verandert de pH van </a:t>
            </a:r>
            <a:r>
              <a:rPr lang="nl-NL" dirty="0">
                <a:solidFill>
                  <a:srgbClr val="FF0000"/>
                </a:solidFill>
              </a:rPr>
              <a:t>7,00 naar 2,00</a:t>
            </a:r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851789"/>
            <a:chOff x="2530534" y="3517898"/>
            <a:chExt cx="7177488" cy="1851789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851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  <a:tabLst>
                  <a:tab pos="6007100" algn="l"/>
                </a:tabLst>
              </a:pPr>
              <a:r>
                <a:rPr lang="nl-NL" sz="1800" dirty="0"/>
                <a:t>    2,00 mol/L                                 6,30·10</a:t>
              </a:r>
              <a:r>
                <a:rPr lang="nl-NL" sz="1800" baseline="30000" dirty="0"/>
                <a:t>-4</a:t>
              </a:r>
              <a:r>
                <a:rPr lang="nl-NL" sz="1800" dirty="0"/>
                <a:t>         2,00 mol/L            </a:t>
              </a:r>
              <a:r>
                <a:rPr lang="nl-NL" sz="1800" dirty="0">
                  <a:solidFill>
                    <a:srgbClr val="FF0000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>
                  <a:solidFill>
                    <a:srgbClr val="FF0000"/>
                  </a:solidFill>
                </a:rPr>
                <a:t>    </a:t>
              </a:r>
              <a:r>
                <a:rPr lang="nl-NL" sz="1800" dirty="0"/>
                <a:t>+ 0,010                                                                - 0,010</a:t>
              </a:r>
            </a:p>
            <a:p>
              <a:pPr>
                <a:lnSpc>
                  <a:spcPts val="1000"/>
                </a:lnSpc>
                <a:spcBef>
                  <a:spcPct val="0"/>
                </a:spcBef>
                <a:buNone/>
              </a:pPr>
              <a:r>
                <a:rPr lang="nl-NL" sz="1800" dirty="0"/>
                <a:t>    ____________________________________________</a:t>
              </a:r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2,01 mol/L                                 6,36·10</a:t>
              </a:r>
              <a:r>
                <a:rPr lang="nl-NL" sz="1800" baseline="30000" dirty="0"/>
                <a:t>-4</a:t>
              </a:r>
              <a:r>
                <a:rPr lang="nl-NL" sz="1800" dirty="0"/>
                <a:t>         1,99 mol/L            </a:t>
              </a:r>
              <a:r>
                <a:rPr lang="nl-NL" sz="1800" dirty="0">
                  <a:solidFill>
                    <a:srgbClr val="FF0000"/>
                  </a:solidFill>
                </a:rPr>
                <a:t>pH = 3,20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2427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13701" r="33364" b="18165"/>
          <a:stretch/>
        </p:blipFill>
        <p:spPr>
          <a:xfrm>
            <a:off x="5977352" y="272136"/>
            <a:ext cx="3166648" cy="6484643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3632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 /</a:t>
            </a:r>
            <a:r>
              <a:rPr lang="nl-NL" sz="2800" dirty="0">
                <a:solidFill>
                  <a:srgbClr val="FF0000"/>
                </a:solidFill>
              </a:rPr>
              <a:t> bufferoplossing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4604E8-964C-4D5B-BA8B-952EF158CD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40" b="30056"/>
          <a:stretch/>
        </p:blipFill>
        <p:spPr>
          <a:xfrm>
            <a:off x="113664" y="4436336"/>
            <a:ext cx="6105970" cy="214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46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 </a:t>
              </a:r>
              <a:r>
                <a:rPr lang="nl-NL" sz="1800" dirty="0"/>
                <a:t>2,01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6,36·10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1,99 mol/L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ep 6">
            <a:extLst>
              <a:ext uri="{FF2B5EF4-FFF2-40B4-BE49-F238E27FC236}">
                <a16:creationId xmlns:a16="http://schemas.microsoft.com/office/drawing/2014/main" id="{9951ECD2-2254-459C-BC9E-048D247E03C6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CF6E730D-7859-4A13-A21E-1FEFA8342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9" name="Tekstvak 11">
              <a:extLst>
                <a:ext uri="{FF2B5EF4-FFF2-40B4-BE49-F238E27FC236}">
                  <a16:creationId xmlns:a16="http://schemas.microsoft.com/office/drawing/2014/main" id="{67976334-E68A-4560-9759-21076BF4EB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[</a:t>
              </a:r>
              <a:r>
                <a:rPr lang="nl-NL" altLang="nl-NL" sz="2600" dirty="0"/>
                <a:t>F</a:t>
              </a:r>
              <a:r>
                <a:rPr lang="nl-NL" altLang="nl-NL" sz="2600" baseline="44000" dirty="0"/>
                <a:t>-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 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[HF]</a:t>
              </a:r>
            </a:p>
          </p:txBody>
        </p:sp>
        <p:sp>
          <p:nvSpPr>
            <p:cNvPr id="10" name="Rechthoek 12">
              <a:extLst>
                <a:ext uri="{FF2B5EF4-FFF2-40B4-BE49-F238E27FC236}">
                  <a16:creationId xmlns:a16="http://schemas.microsoft.com/office/drawing/2014/main" id="{B3C104B1-C69E-4BC3-96EC-271398355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622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r>
                <a:rPr lang="nl-NL" sz="1800" dirty="0">
                  <a:solidFill>
                    <a:srgbClr val="FF0000"/>
                  </a:solidFill>
                </a:rPr>
                <a:t>2,00 mol/L                                 6,30·10</a:t>
              </a:r>
              <a:r>
                <a:rPr lang="nl-NL" sz="1800" baseline="30000" dirty="0">
                  <a:solidFill>
                    <a:srgbClr val="FF0000"/>
                  </a:solidFill>
                </a:rPr>
                <a:t>-4</a:t>
              </a:r>
              <a:r>
                <a:rPr lang="nl-NL" sz="1800" dirty="0">
                  <a:solidFill>
                    <a:srgbClr val="FF0000"/>
                  </a:solidFill>
                </a:rPr>
                <a:t> 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 </a:t>
              </a:r>
              <a:r>
                <a:rPr lang="nl-NL" sz="1800" dirty="0"/>
                <a:t>2,01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6,36·10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1,99 mol/L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C3D524A-C2B4-455B-AC9D-A004F7ABF62D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9A5C462-08AC-4F1B-9F0A-B0C80F5B3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6DF7C0A2-40A8-47AD-850A-D2E22E514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181456D2-0C23-4BD9-A86B-E84DAD297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494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 </a:t>
              </a:r>
              <a:r>
                <a:rPr lang="nl-NL" sz="1800" dirty="0">
                  <a:solidFill>
                    <a:srgbClr val="FF0000"/>
                  </a:solidFill>
                </a:rPr>
                <a:t>2,01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6,36·10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>
                  <a:solidFill>
                    <a:srgbClr val="FF0000"/>
                  </a:solidFill>
                </a:rPr>
                <a:t>        1,99 mol/L</a:t>
              </a:r>
              <a:endParaRPr lang="nl-NL" altLang="nl-NL" sz="1800" baseline="50000" dirty="0">
                <a:solidFill>
                  <a:srgbClr val="FF0000"/>
                </a:solidFill>
              </a:endParaRPr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C3D524A-C2B4-455B-AC9D-A004F7ABF62D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9A5C462-08AC-4F1B-9F0A-B0C80F5B3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6DF7C0A2-40A8-47AD-850A-D2E22E514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181456D2-0C23-4BD9-A86B-E84DAD297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D53F537F-85C7-4D48-9BBA-0896906D953A}"/>
              </a:ext>
            </a:extLst>
          </p:cNvPr>
          <p:cNvGrpSpPr/>
          <p:nvPr/>
        </p:nvGrpSpPr>
        <p:grpSpPr>
          <a:xfrm>
            <a:off x="229497" y="5062998"/>
            <a:ext cx="5212570" cy="1046440"/>
            <a:chOff x="662188" y="2316163"/>
            <a:chExt cx="5212570" cy="1046440"/>
          </a:xfrm>
        </p:grpSpPr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8F8F4F1C-EEDB-4A25-B4C3-ED9A71940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9" name="Tekstvak 11">
              <a:extLst>
                <a:ext uri="{FF2B5EF4-FFF2-40B4-BE49-F238E27FC236}">
                  <a16:creationId xmlns:a16="http://schemas.microsoft.com/office/drawing/2014/main" id="{2B6AF073-45FA-4B58-8194-E3CAB12CE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</a:t>
              </a:r>
              <a:r>
                <a:rPr lang="nl-NL" altLang="nl-NL" sz="2000" dirty="0">
                  <a:solidFill>
                    <a:srgbClr val="FF0000"/>
                  </a:solidFill>
                </a:rPr>
                <a:t>1,99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2,01</a:t>
              </a:r>
            </a:p>
          </p:txBody>
        </p:sp>
        <p:sp>
          <p:nvSpPr>
            <p:cNvPr id="20" name="Rechthoek 12">
              <a:extLst>
                <a:ext uri="{FF2B5EF4-FFF2-40B4-BE49-F238E27FC236}">
                  <a16:creationId xmlns:a16="http://schemas.microsoft.com/office/drawing/2014/main" id="{41908BF8-C73C-4C31-9683-2DDCED7E1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751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846386"/>
            <a:chOff x="2530534" y="3517898"/>
            <a:chExt cx="7177488" cy="84638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C3D524A-C2B4-455B-AC9D-A004F7ABF62D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9A5C462-08AC-4F1B-9F0A-B0C80F5B3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6DF7C0A2-40A8-47AD-850A-D2E22E514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181456D2-0C23-4BD9-A86B-E84DAD297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D53F537F-85C7-4D48-9BBA-0896906D953A}"/>
              </a:ext>
            </a:extLst>
          </p:cNvPr>
          <p:cNvGrpSpPr/>
          <p:nvPr/>
        </p:nvGrpSpPr>
        <p:grpSpPr>
          <a:xfrm>
            <a:off x="229497" y="5062998"/>
            <a:ext cx="5212570" cy="1046440"/>
            <a:chOff x="662188" y="2316163"/>
            <a:chExt cx="5212570" cy="1046440"/>
          </a:xfrm>
        </p:grpSpPr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8F8F4F1C-EEDB-4A25-B4C3-ED9A71940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9" name="Tekstvak 11">
              <a:extLst>
                <a:ext uri="{FF2B5EF4-FFF2-40B4-BE49-F238E27FC236}">
                  <a16:creationId xmlns:a16="http://schemas.microsoft.com/office/drawing/2014/main" id="{2B6AF073-45FA-4B58-8194-E3CAB12CE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</a:t>
              </a:r>
              <a:r>
                <a:rPr lang="nl-NL" altLang="nl-NL" sz="2000" dirty="0">
                  <a:solidFill>
                    <a:srgbClr val="FF0000"/>
                  </a:solidFill>
                </a:rPr>
                <a:t>1,99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2,01</a:t>
              </a:r>
            </a:p>
          </p:txBody>
        </p:sp>
        <p:sp>
          <p:nvSpPr>
            <p:cNvPr id="20" name="Rechthoek 12">
              <a:extLst>
                <a:ext uri="{FF2B5EF4-FFF2-40B4-BE49-F238E27FC236}">
                  <a16:creationId xmlns:a16="http://schemas.microsoft.com/office/drawing/2014/main" id="{41908BF8-C73C-4C31-9683-2DDCED7E1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6" name="Tekstvak 5">
            <a:extLst>
              <a:ext uri="{FF2B5EF4-FFF2-40B4-BE49-F238E27FC236}">
                <a16:creationId xmlns:a16="http://schemas.microsoft.com/office/drawing/2014/main" id="{AE997CDD-D66E-41EC-9C46-B099DCFB18B3}"/>
              </a:ext>
            </a:extLst>
          </p:cNvPr>
          <p:cNvSpPr txBox="1"/>
          <p:nvPr/>
        </p:nvSpPr>
        <p:spPr>
          <a:xfrm>
            <a:off x="4896000" y="4176718"/>
            <a:ext cx="3728778" cy="13696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Door het toevoegen van 0,010 mol </a:t>
            </a:r>
          </a:p>
          <a:p>
            <a:r>
              <a:rPr lang="nl-NL" dirty="0">
                <a:solidFill>
                  <a:srgbClr val="FF0000"/>
                </a:solidFill>
              </a:rPr>
              <a:t>zuur verandert de verhouding</a:t>
            </a:r>
          </a:p>
          <a:p>
            <a:r>
              <a:rPr lang="nl-NL" dirty="0">
                <a:solidFill>
                  <a:srgbClr val="FF0000"/>
                </a:solidFill>
              </a:rPr>
              <a:t>tussen het zwakke zuur en de zwakke </a:t>
            </a:r>
          </a:p>
          <a:p>
            <a:r>
              <a:rPr lang="nl-NL" dirty="0">
                <a:solidFill>
                  <a:srgbClr val="FF0000"/>
                </a:solidFill>
              </a:rPr>
              <a:t>base van de buffer maar weinig.</a:t>
            </a:r>
          </a:p>
          <a:p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68594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846386"/>
            <a:chOff x="2530534" y="3517898"/>
            <a:chExt cx="7177488" cy="84638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C3D524A-C2B4-455B-AC9D-A004F7ABF62D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9A5C462-08AC-4F1B-9F0A-B0C80F5B3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6DF7C0A2-40A8-47AD-850A-D2E22E514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FF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FF0000"/>
                  </a:solidFill>
                </a:rPr>
                <a:t>3</a:t>
              </a:r>
              <a:r>
                <a:rPr lang="nl-NL" altLang="nl-NL" sz="2600" dirty="0">
                  <a:solidFill>
                    <a:srgbClr val="FF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FF0000"/>
                  </a:solidFill>
                </a:rPr>
                <a:t>+</a:t>
              </a:r>
              <a:r>
                <a:rPr lang="nl-NL" altLang="nl-NL" sz="2600" dirty="0">
                  <a:solidFill>
                    <a:srgbClr val="FF0000"/>
                  </a:solidFill>
                </a:rPr>
                <a:t>] </a:t>
              </a:r>
              <a:r>
                <a:rPr lang="nl-NL" altLang="nl-NL" sz="2000" dirty="0"/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/>
                <a:t>       </a:t>
              </a:r>
              <a:r>
                <a:rPr lang="nl-NL" altLang="nl-NL" sz="2000" dirty="0"/>
                <a:t>2,00</a:t>
              </a: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181456D2-0C23-4BD9-A86B-E84DAD297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D53F537F-85C7-4D48-9BBA-0896906D953A}"/>
              </a:ext>
            </a:extLst>
          </p:cNvPr>
          <p:cNvGrpSpPr/>
          <p:nvPr/>
        </p:nvGrpSpPr>
        <p:grpSpPr>
          <a:xfrm>
            <a:off x="229497" y="5062998"/>
            <a:ext cx="5212570" cy="1046440"/>
            <a:chOff x="662188" y="2316163"/>
            <a:chExt cx="5212570" cy="1046440"/>
          </a:xfrm>
        </p:grpSpPr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8F8F4F1C-EEDB-4A25-B4C3-ED9A71940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9" name="Tekstvak 11">
              <a:extLst>
                <a:ext uri="{FF2B5EF4-FFF2-40B4-BE49-F238E27FC236}">
                  <a16:creationId xmlns:a16="http://schemas.microsoft.com/office/drawing/2014/main" id="{2B6AF073-45FA-4B58-8194-E3CAB12CE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FF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FF0000"/>
                  </a:solidFill>
                </a:rPr>
                <a:t>3</a:t>
              </a:r>
              <a:r>
                <a:rPr lang="nl-NL" altLang="nl-NL" sz="2600" dirty="0">
                  <a:solidFill>
                    <a:srgbClr val="FF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FF0000"/>
                  </a:solidFill>
                </a:rPr>
                <a:t>+</a:t>
              </a:r>
              <a:r>
                <a:rPr lang="nl-NL" altLang="nl-NL" sz="2600" dirty="0">
                  <a:solidFill>
                    <a:srgbClr val="FF0000"/>
                  </a:solidFill>
                </a:rPr>
                <a:t>] </a:t>
              </a:r>
              <a:r>
                <a:rPr lang="nl-NL" altLang="nl-NL" sz="2000" dirty="0"/>
                <a:t>1,99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/>
                <a:t>       </a:t>
              </a:r>
              <a:r>
                <a:rPr lang="nl-NL" altLang="nl-NL" sz="2000" dirty="0"/>
                <a:t>2,01</a:t>
              </a:r>
            </a:p>
          </p:txBody>
        </p:sp>
        <p:sp>
          <p:nvSpPr>
            <p:cNvPr id="20" name="Rechthoek 12">
              <a:extLst>
                <a:ext uri="{FF2B5EF4-FFF2-40B4-BE49-F238E27FC236}">
                  <a16:creationId xmlns:a16="http://schemas.microsoft.com/office/drawing/2014/main" id="{41908BF8-C73C-4C31-9683-2DDCED7E1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6" name="Tekstvak 5">
            <a:extLst>
              <a:ext uri="{FF2B5EF4-FFF2-40B4-BE49-F238E27FC236}">
                <a16:creationId xmlns:a16="http://schemas.microsoft.com/office/drawing/2014/main" id="{AE997CDD-D66E-41EC-9C46-B099DCFB18B3}"/>
              </a:ext>
            </a:extLst>
          </p:cNvPr>
          <p:cNvSpPr txBox="1"/>
          <p:nvPr/>
        </p:nvSpPr>
        <p:spPr>
          <a:xfrm>
            <a:off x="4896000" y="4176718"/>
            <a:ext cx="4118628" cy="1646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 het toevoegen van 0,010 mol </a:t>
            </a:r>
          </a:p>
          <a:p>
            <a:r>
              <a:rPr lang="nl-NL" dirty="0"/>
              <a:t>zuur verandert de verhouding</a:t>
            </a:r>
          </a:p>
          <a:p>
            <a:r>
              <a:rPr lang="nl-NL" dirty="0"/>
              <a:t>tussen het zwakke zuur en de zwakke </a:t>
            </a:r>
          </a:p>
          <a:p>
            <a:r>
              <a:rPr lang="nl-NL" dirty="0"/>
              <a:t>base van de buffer maar weinig.</a:t>
            </a:r>
          </a:p>
          <a:p>
            <a:endParaRPr lang="nl-NL" sz="1100" dirty="0"/>
          </a:p>
          <a:p>
            <a:r>
              <a:rPr lang="nl-NL" dirty="0">
                <a:solidFill>
                  <a:srgbClr val="FF0000"/>
                </a:solidFill>
              </a:rPr>
              <a:t>Daardoor blijft de pH nagenoeg hetzelfde.</a:t>
            </a:r>
          </a:p>
        </p:txBody>
      </p:sp>
    </p:spTree>
    <p:extLst>
      <p:ext uri="{BB962C8B-B14F-4D97-AF65-F5344CB8AC3E}">
        <p14:creationId xmlns:p14="http://schemas.microsoft.com/office/powerpoint/2010/main" val="415533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846386"/>
            <a:chOff x="2530534" y="3517898"/>
            <a:chExt cx="7177488" cy="84638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C3D524A-C2B4-455B-AC9D-A004F7ABF62D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9A5C462-08AC-4F1B-9F0A-B0C80F5B3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6DF7C0A2-40A8-47AD-850A-D2E22E514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/>
                <a:t>[H</a:t>
              </a:r>
              <a:r>
                <a:rPr lang="nl-NL" altLang="nl-NL" sz="2600" baseline="-25000" dirty="0"/>
                <a:t>3</a:t>
              </a:r>
              <a:r>
                <a:rPr lang="nl-NL" altLang="nl-NL" sz="2600" dirty="0"/>
                <a:t>O</a:t>
              </a:r>
              <a:r>
                <a:rPr lang="nl-NL" altLang="nl-NL" sz="2600" baseline="40000" dirty="0"/>
                <a:t>+</a:t>
              </a:r>
              <a:r>
                <a:rPr lang="nl-NL" altLang="nl-NL" sz="2600" dirty="0"/>
                <a:t>] </a:t>
              </a:r>
              <a:r>
                <a:rPr lang="nl-NL" altLang="nl-NL" sz="2000" dirty="0"/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/>
                <a:t>       </a:t>
              </a:r>
              <a:r>
                <a:rPr lang="nl-NL" altLang="nl-NL" sz="2000" dirty="0"/>
                <a:t>2,00</a:t>
              </a: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181456D2-0C23-4BD9-A86B-E84DAD297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6" name="Tekstvak 5">
            <a:extLst>
              <a:ext uri="{FF2B5EF4-FFF2-40B4-BE49-F238E27FC236}">
                <a16:creationId xmlns:a16="http://schemas.microsoft.com/office/drawing/2014/main" id="{AE997CDD-D66E-41EC-9C46-B099DCFB18B3}"/>
              </a:ext>
            </a:extLst>
          </p:cNvPr>
          <p:cNvSpPr txBox="1"/>
          <p:nvPr/>
        </p:nvSpPr>
        <p:spPr>
          <a:xfrm>
            <a:off x="649480" y="4939957"/>
            <a:ext cx="729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Bij verdunnen tot 2 liter oplossing nemen [HF] en [</a:t>
            </a:r>
            <a:r>
              <a:rPr lang="nl-NL" altLang="nl-NL" dirty="0">
                <a:solidFill>
                  <a:srgbClr val="FF0000"/>
                </a:solidFill>
              </a:rPr>
              <a:t>F</a:t>
            </a:r>
            <a:r>
              <a:rPr lang="nl-NL" altLang="nl-NL" baseline="50000" dirty="0">
                <a:solidFill>
                  <a:srgbClr val="FF0000"/>
                </a:solidFill>
              </a:rPr>
              <a:t>-</a:t>
            </a:r>
            <a:r>
              <a:rPr lang="nl-NL" altLang="nl-NL" dirty="0">
                <a:solidFill>
                  <a:srgbClr val="FF0000"/>
                </a:solidFill>
              </a:rPr>
              <a:t>] met dezelfde factor af.</a:t>
            </a:r>
          </a:p>
        </p:txBody>
      </p:sp>
    </p:spTree>
    <p:extLst>
      <p:ext uri="{BB962C8B-B14F-4D97-AF65-F5344CB8AC3E}">
        <p14:creationId xmlns:p14="http://schemas.microsoft.com/office/powerpoint/2010/main" val="28769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846386"/>
            <a:chOff x="2530534" y="3517898"/>
            <a:chExt cx="7177488" cy="84638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C3D524A-C2B4-455B-AC9D-A004F7ABF62D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9A5C462-08AC-4F1B-9F0A-B0C80F5B3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6DF7C0A2-40A8-47AD-850A-D2E22E514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/>
                <a:t>[H</a:t>
              </a:r>
              <a:r>
                <a:rPr lang="nl-NL" altLang="nl-NL" sz="2600" baseline="-25000" dirty="0"/>
                <a:t>3</a:t>
              </a:r>
              <a:r>
                <a:rPr lang="nl-NL" altLang="nl-NL" sz="2600" dirty="0"/>
                <a:t>O</a:t>
              </a:r>
              <a:r>
                <a:rPr lang="nl-NL" altLang="nl-NL" sz="2600" baseline="40000" dirty="0"/>
                <a:t>+</a:t>
              </a:r>
              <a:r>
                <a:rPr lang="nl-NL" altLang="nl-NL" sz="2600" dirty="0"/>
                <a:t>] </a:t>
              </a:r>
              <a:r>
                <a:rPr lang="nl-NL" altLang="nl-NL" sz="2000" dirty="0"/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/>
                <a:t>       </a:t>
              </a:r>
              <a:r>
                <a:rPr lang="nl-NL" altLang="nl-NL" sz="2000" dirty="0"/>
                <a:t>2,00</a:t>
              </a: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181456D2-0C23-4BD9-A86B-E84DAD297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6" name="Tekstvak 5">
            <a:extLst>
              <a:ext uri="{FF2B5EF4-FFF2-40B4-BE49-F238E27FC236}">
                <a16:creationId xmlns:a16="http://schemas.microsoft.com/office/drawing/2014/main" id="{AE997CDD-D66E-41EC-9C46-B099DCFB18B3}"/>
              </a:ext>
            </a:extLst>
          </p:cNvPr>
          <p:cNvSpPr txBox="1"/>
          <p:nvPr/>
        </p:nvSpPr>
        <p:spPr>
          <a:xfrm>
            <a:off x="649480" y="4939957"/>
            <a:ext cx="729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verdunnen tot 2 liter oplossing nemen [HF] en [</a:t>
            </a:r>
            <a:r>
              <a:rPr lang="nl-NL" altLang="nl-NL" dirty="0"/>
              <a:t>F</a:t>
            </a:r>
            <a:r>
              <a:rPr lang="nl-NL" altLang="nl-NL" baseline="50000" dirty="0"/>
              <a:t>-</a:t>
            </a:r>
            <a:r>
              <a:rPr lang="nl-NL" altLang="nl-NL" dirty="0"/>
              <a:t>] met dezelfde factor af.</a:t>
            </a:r>
          </a:p>
        </p:txBody>
      </p:sp>
      <p:grpSp>
        <p:nvGrpSpPr>
          <p:cNvPr id="21" name="Groep 20">
            <a:extLst>
              <a:ext uri="{FF2B5EF4-FFF2-40B4-BE49-F238E27FC236}">
                <a16:creationId xmlns:a16="http://schemas.microsoft.com/office/drawing/2014/main" id="{05784FDA-23C8-4809-8C74-A8C9275EE217}"/>
              </a:ext>
            </a:extLst>
          </p:cNvPr>
          <p:cNvGrpSpPr/>
          <p:nvPr/>
        </p:nvGrpSpPr>
        <p:grpSpPr>
          <a:xfrm>
            <a:off x="229497" y="5712878"/>
            <a:ext cx="5212570" cy="1046440"/>
            <a:chOff x="662188" y="2316163"/>
            <a:chExt cx="5212570" cy="1046440"/>
          </a:xfrm>
        </p:grpSpPr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752D3B16-86F8-4585-87E0-8211CD7A5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kstvak 11">
              <a:extLst>
                <a:ext uri="{FF2B5EF4-FFF2-40B4-BE49-F238E27FC236}">
                  <a16:creationId xmlns:a16="http://schemas.microsoft.com/office/drawing/2014/main" id="{7D27AB55-C7EB-4F13-BA42-875CA9140D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/>
                <a:t>[H</a:t>
              </a:r>
              <a:r>
                <a:rPr lang="nl-NL" altLang="nl-NL" sz="2600" baseline="-25000" dirty="0"/>
                <a:t>3</a:t>
              </a:r>
              <a:r>
                <a:rPr lang="nl-NL" altLang="nl-NL" sz="2600" dirty="0"/>
                <a:t>O</a:t>
              </a:r>
              <a:r>
                <a:rPr lang="nl-NL" altLang="nl-NL" sz="2600" baseline="40000" dirty="0"/>
                <a:t>+</a:t>
              </a:r>
              <a:r>
                <a:rPr lang="nl-NL" altLang="nl-NL" sz="2600" dirty="0"/>
                <a:t>] </a:t>
              </a:r>
              <a:r>
                <a:rPr lang="nl-NL" altLang="nl-NL" sz="2000" dirty="0">
                  <a:solidFill>
                    <a:srgbClr val="FF0000"/>
                  </a:solidFill>
                </a:rPr>
                <a:t>1,00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/>
                <a:t>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1,00</a:t>
              </a:r>
            </a:p>
          </p:txBody>
        </p:sp>
        <p:sp>
          <p:nvSpPr>
            <p:cNvPr id="24" name="Rechthoek 12">
              <a:extLst>
                <a:ext uri="{FF2B5EF4-FFF2-40B4-BE49-F238E27FC236}">
                  <a16:creationId xmlns:a16="http://schemas.microsoft.com/office/drawing/2014/main" id="{03F05846-2E93-488C-ADF9-3AFF4A82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144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846386"/>
            <a:chOff x="2530534" y="3517898"/>
            <a:chExt cx="7177488" cy="846386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" name="Groep 10">
            <a:extLst>
              <a:ext uri="{FF2B5EF4-FFF2-40B4-BE49-F238E27FC236}">
                <a16:creationId xmlns:a16="http://schemas.microsoft.com/office/drawing/2014/main" id="{EC3D524A-C2B4-455B-AC9D-A004F7ABF62D}"/>
              </a:ext>
            </a:extLst>
          </p:cNvPr>
          <p:cNvGrpSpPr/>
          <p:nvPr/>
        </p:nvGrpSpPr>
        <p:grpSpPr>
          <a:xfrm>
            <a:off x="229497" y="3776643"/>
            <a:ext cx="5212570" cy="1046440"/>
            <a:chOff x="662188" y="2316163"/>
            <a:chExt cx="5212570" cy="1046440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49A5C462-08AC-4F1B-9F0A-B0C80F5B31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6DF7C0A2-40A8-47AD-850A-D2E22E5140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/>
                <a:t>[H</a:t>
              </a:r>
              <a:r>
                <a:rPr lang="nl-NL" altLang="nl-NL" sz="2600" baseline="-25000" dirty="0"/>
                <a:t>3</a:t>
              </a:r>
              <a:r>
                <a:rPr lang="nl-NL" altLang="nl-NL" sz="2600" dirty="0"/>
                <a:t>O</a:t>
              </a:r>
              <a:r>
                <a:rPr lang="nl-NL" altLang="nl-NL" sz="2600" baseline="40000" dirty="0"/>
                <a:t>+</a:t>
              </a:r>
              <a:r>
                <a:rPr lang="nl-NL" altLang="nl-NL" sz="2600" dirty="0"/>
                <a:t>] </a:t>
              </a:r>
              <a:r>
                <a:rPr lang="nl-NL" altLang="nl-NL" sz="2000" dirty="0"/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/>
                <a:t>       </a:t>
              </a:r>
              <a:r>
                <a:rPr lang="nl-NL" altLang="nl-NL" sz="2000" dirty="0"/>
                <a:t>2,00</a:t>
              </a: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181456D2-0C23-4BD9-A86B-E84DAD297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6" name="Tekstvak 5">
            <a:extLst>
              <a:ext uri="{FF2B5EF4-FFF2-40B4-BE49-F238E27FC236}">
                <a16:creationId xmlns:a16="http://schemas.microsoft.com/office/drawing/2014/main" id="{AE997CDD-D66E-41EC-9C46-B099DCFB18B3}"/>
              </a:ext>
            </a:extLst>
          </p:cNvPr>
          <p:cNvSpPr txBox="1"/>
          <p:nvPr/>
        </p:nvSpPr>
        <p:spPr>
          <a:xfrm>
            <a:off x="649480" y="4939957"/>
            <a:ext cx="7292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 verdunnen tot 2 liter oplossing nemen [HF] en [</a:t>
            </a:r>
            <a:r>
              <a:rPr lang="nl-NL" altLang="nl-NL" dirty="0"/>
              <a:t>F</a:t>
            </a:r>
            <a:r>
              <a:rPr lang="nl-NL" altLang="nl-NL" baseline="50000" dirty="0"/>
              <a:t>-</a:t>
            </a:r>
            <a:r>
              <a:rPr lang="nl-NL" altLang="nl-NL" dirty="0"/>
              <a:t>] met dezelfde factor af.</a:t>
            </a:r>
          </a:p>
          <a:p>
            <a:r>
              <a:rPr lang="nl-NL" dirty="0">
                <a:solidFill>
                  <a:srgbClr val="FF0000"/>
                </a:solidFill>
              </a:rPr>
              <a:t>De verhouding tussen [HF] en [</a:t>
            </a:r>
            <a:r>
              <a:rPr lang="nl-NL" altLang="nl-NL" dirty="0">
                <a:solidFill>
                  <a:srgbClr val="FF0000"/>
                </a:solidFill>
              </a:rPr>
              <a:t>F</a:t>
            </a:r>
            <a:r>
              <a:rPr lang="nl-NL" altLang="nl-NL" baseline="50000" dirty="0">
                <a:solidFill>
                  <a:srgbClr val="FF0000"/>
                </a:solidFill>
              </a:rPr>
              <a:t>-</a:t>
            </a:r>
            <a:r>
              <a:rPr lang="nl-NL" altLang="nl-NL" dirty="0">
                <a:solidFill>
                  <a:srgbClr val="FF0000"/>
                </a:solidFill>
              </a:rPr>
              <a:t>] blijft hetzelfde, dus ook de pH.</a:t>
            </a:r>
            <a:endParaRPr lang="nl-NL" dirty="0">
              <a:solidFill>
                <a:srgbClr val="FF0000"/>
              </a:solidFill>
            </a:endParaRPr>
          </a:p>
        </p:txBody>
      </p:sp>
      <p:grpSp>
        <p:nvGrpSpPr>
          <p:cNvPr id="21" name="Groep 20">
            <a:extLst>
              <a:ext uri="{FF2B5EF4-FFF2-40B4-BE49-F238E27FC236}">
                <a16:creationId xmlns:a16="http://schemas.microsoft.com/office/drawing/2014/main" id="{05784FDA-23C8-4809-8C74-A8C9275EE217}"/>
              </a:ext>
            </a:extLst>
          </p:cNvPr>
          <p:cNvGrpSpPr/>
          <p:nvPr/>
        </p:nvGrpSpPr>
        <p:grpSpPr>
          <a:xfrm>
            <a:off x="229497" y="5712878"/>
            <a:ext cx="5212570" cy="1046440"/>
            <a:chOff x="662188" y="2316163"/>
            <a:chExt cx="5212570" cy="1046440"/>
          </a:xfrm>
        </p:grpSpPr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752D3B16-86F8-4585-87E0-8211CD7A5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kstvak 11">
              <a:extLst>
                <a:ext uri="{FF2B5EF4-FFF2-40B4-BE49-F238E27FC236}">
                  <a16:creationId xmlns:a16="http://schemas.microsoft.com/office/drawing/2014/main" id="{7D27AB55-C7EB-4F13-BA42-875CA9140D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/>
                <a:t>[H</a:t>
              </a:r>
              <a:r>
                <a:rPr lang="nl-NL" altLang="nl-NL" sz="2600" baseline="-25000" dirty="0"/>
                <a:t>3</a:t>
              </a:r>
              <a:r>
                <a:rPr lang="nl-NL" altLang="nl-NL" sz="2600" dirty="0"/>
                <a:t>O</a:t>
              </a:r>
              <a:r>
                <a:rPr lang="nl-NL" altLang="nl-NL" sz="2600" baseline="40000" dirty="0"/>
                <a:t>+</a:t>
              </a:r>
              <a:r>
                <a:rPr lang="nl-NL" altLang="nl-NL" sz="2600" dirty="0"/>
                <a:t>] </a:t>
              </a:r>
              <a:r>
                <a:rPr lang="nl-NL" altLang="nl-NL" sz="2000" dirty="0"/>
                <a:t>1,00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/>
                <a:t>       </a:t>
              </a:r>
              <a:r>
                <a:rPr lang="nl-NL" altLang="nl-NL" sz="2000" dirty="0"/>
                <a:t>1,00</a:t>
              </a:r>
            </a:p>
          </p:txBody>
        </p:sp>
        <p:sp>
          <p:nvSpPr>
            <p:cNvPr id="24" name="Rechthoek 12">
              <a:extLst>
                <a:ext uri="{FF2B5EF4-FFF2-40B4-BE49-F238E27FC236}">
                  <a16:creationId xmlns:a16="http://schemas.microsoft.com/office/drawing/2014/main" id="{03F05846-2E93-488C-ADF9-3AFF4A827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752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13" y="2505075"/>
            <a:ext cx="2466975" cy="1847850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8" r="-14050"/>
          <a:stretch/>
        </p:blipFill>
        <p:spPr>
          <a:xfrm>
            <a:off x="280524" y="228600"/>
            <a:ext cx="9945111" cy="65242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8" name="Rechthoek 7"/>
          <p:cNvSpPr/>
          <p:nvPr/>
        </p:nvSpPr>
        <p:spPr>
          <a:xfrm>
            <a:off x="5805487" y="2872672"/>
            <a:ext cx="566442" cy="1780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2408729" y="5551136"/>
            <a:ext cx="56644" cy="2832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050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</a:t>
            </a:r>
            <a:r>
              <a:rPr lang="nl-NL" dirty="0">
                <a:solidFill>
                  <a:srgbClr val="FF0000"/>
                </a:solidFill>
              </a:rPr>
              <a:t>2,00 mol HF </a:t>
            </a:r>
            <a:r>
              <a:rPr lang="nl-NL" dirty="0"/>
              <a:t>en </a:t>
            </a:r>
            <a:r>
              <a:rPr lang="nl-NL" dirty="0">
                <a:solidFill>
                  <a:srgbClr val="FF0000"/>
                </a:solidFill>
              </a:rPr>
              <a:t>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b="1" baseline="50000" dirty="0">
                <a:solidFill>
                  <a:srgbClr val="FF0000"/>
                </a:solidFill>
              </a:rPr>
              <a:t>-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618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13701" r="33364" b="18165"/>
          <a:stretch/>
        </p:blipFill>
        <p:spPr>
          <a:xfrm>
            <a:off x="5977352" y="272136"/>
            <a:ext cx="3166648" cy="6484643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4041"/>
            <a:ext cx="3791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Een buffer zorgt ervoor dat de pH van </a:t>
            </a:r>
          </a:p>
          <a:p>
            <a:r>
              <a:rPr lang="nl-NL" dirty="0">
                <a:solidFill>
                  <a:srgbClr val="FF0000"/>
                </a:solidFill>
              </a:rPr>
              <a:t>een oplossing nagenoeg constant blijft</a:t>
            </a:r>
          </a:p>
        </p:txBody>
      </p:sp>
    </p:spTree>
    <p:extLst>
      <p:ext uri="{BB962C8B-B14F-4D97-AF65-F5344CB8AC3E}">
        <p14:creationId xmlns:p14="http://schemas.microsoft.com/office/powerpoint/2010/main" val="240561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7190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ep 6">
            <a:extLst>
              <a:ext uri="{FF2B5EF4-FFF2-40B4-BE49-F238E27FC236}">
                <a16:creationId xmlns:a16="http://schemas.microsoft.com/office/drawing/2014/main" id="{9951ECD2-2254-459C-BC9E-048D247E03C6}"/>
              </a:ext>
            </a:extLst>
          </p:cNvPr>
          <p:cNvGrpSpPr/>
          <p:nvPr/>
        </p:nvGrpSpPr>
        <p:grpSpPr>
          <a:xfrm>
            <a:off x="1844652" y="3109794"/>
            <a:ext cx="5212570" cy="1046440"/>
            <a:chOff x="662188" y="2316163"/>
            <a:chExt cx="5212570" cy="1046440"/>
          </a:xfrm>
        </p:grpSpPr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CF6E730D-7859-4A13-A21E-1FEFA8342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9" name="Tekstvak 11">
              <a:extLst>
                <a:ext uri="{FF2B5EF4-FFF2-40B4-BE49-F238E27FC236}">
                  <a16:creationId xmlns:a16="http://schemas.microsoft.com/office/drawing/2014/main" id="{67976334-E68A-4560-9759-21076BF4EB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[</a:t>
              </a:r>
              <a:r>
                <a:rPr lang="nl-NL" altLang="nl-NL" sz="2600" dirty="0"/>
                <a:t>F</a:t>
              </a:r>
              <a:r>
                <a:rPr lang="nl-NL" altLang="nl-NL" sz="2600" baseline="44000" dirty="0"/>
                <a:t>-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 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[HF]</a:t>
              </a:r>
            </a:p>
          </p:txBody>
        </p:sp>
        <p:sp>
          <p:nvSpPr>
            <p:cNvPr id="10" name="Rechthoek 12">
              <a:extLst>
                <a:ext uri="{FF2B5EF4-FFF2-40B4-BE49-F238E27FC236}">
                  <a16:creationId xmlns:a16="http://schemas.microsoft.com/office/drawing/2014/main" id="{B3C104B1-C69E-4BC3-96EC-271398355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922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tabLst>
                  <a:tab pos="358775" algn="l"/>
                </a:tabLst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ep 6">
            <a:extLst>
              <a:ext uri="{FF2B5EF4-FFF2-40B4-BE49-F238E27FC236}">
                <a16:creationId xmlns:a16="http://schemas.microsoft.com/office/drawing/2014/main" id="{9951ECD2-2254-459C-BC9E-048D247E03C6}"/>
              </a:ext>
            </a:extLst>
          </p:cNvPr>
          <p:cNvGrpSpPr/>
          <p:nvPr/>
        </p:nvGrpSpPr>
        <p:grpSpPr>
          <a:xfrm>
            <a:off x="1843200" y="3110400"/>
            <a:ext cx="5212570" cy="1046440"/>
            <a:chOff x="662188" y="2316163"/>
            <a:chExt cx="5212570" cy="1046440"/>
          </a:xfrm>
        </p:grpSpPr>
        <p:sp>
          <p:nvSpPr>
            <p:cNvPr id="8" name="Tekstvak 7">
              <a:extLst>
                <a:ext uri="{FF2B5EF4-FFF2-40B4-BE49-F238E27FC236}">
                  <a16:creationId xmlns:a16="http://schemas.microsoft.com/office/drawing/2014/main" id="{CF6E730D-7859-4A13-A21E-1FEFA8342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9" name="Tekstvak 11">
              <a:extLst>
                <a:ext uri="{FF2B5EF4-FFF2-40B4-BE49-F238E27FC236}">
                  <a16:creationId xmlns:a16="http://schemas.microsoft.com/office/drawing/2014/main" id="{67976334-E68A-4560-9759-21076BF4EB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46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_________</a:t>
              </a:r>
            </a:p>
            <a:p>
              <a:pPr eaLnBrk="1" hangingPunct="1"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2,00</a:t>
              </a:r>
            </a:p>
          </p:txBody>
        </p:sp>
        <p:sp>
          <p:nvSpPr>
            <p:cNvPr id="10" name="Rechthoek 12">
              <a:extLst>
                <a:ext uri="{FF2B5EF4-FFF2-40B4-BE49-F238E27FC236}">
                  <a16:creationId xmlns:a16="http://schemas.microsoft.com/office/drawing/2014/main" id="{B3C104B1-C69E-4BC3-96EC-271398355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578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>
            <a:extLst>
              <a:ext uri="{FF2B5EF4-FFF2-40B4-BE49-F238E27FC236}">
                <a16:creationId xmlns:a16="http://schemas.microsoft.com/office/drawing/2014/main" id="{F3BC340D-CA00-4D1C-9D47-362F2B45C503}"/>
              </a:ext>
            </a:extLst>
          </p:cNvPr>
          <p:cNvGrpSpPr/>
          <p:nvPr/>
        </p:nvGrpSpPr>
        <p:grpSpPr>
          <a:xfrm>
            <a:off x="1843200" y="3117600"/>
            <a:ext cx="5212570" cy="890336"/>
            <a:chOff x="662188" y="2326842"/>
            <a:chExt cx="5212570" cy="890336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BB660C5C-E1DC-44C9-B7FF-5B1FC6AD6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268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1C551406-000D-46E1-9BB4-3284277DD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240" y="2579055"/>
              <a:ext cx="3095625" cy="63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</a:t>
              </a:r>
              <a:endParaRPr lang="nl-NL" altLang="nl-NL" sz="2000" dirty="0">
                <a:solidFill>
                  <a:srgbClr val="FF0000"/>
                </a:solidFill>
              </a:endParaRP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endParaRPr lang="nl-NL" altLang="nl-NL" sz="2000" dirty="0">
                <a:solidFill>
                  <a:srgbClr val="FF0000"/>
                </a:solidFill>
              </a:endParaRP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6D7CC4DC-ED42-45D1-8D94-649367CCC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tabLst>
                  <a:tab pos="358775" algn="l"/>
                </a:tabLst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51959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>
            <a:extLst>
              <a:ext uri="{FF2B5EF4-FFF2-40B4-BE49-F238E27FC236}">
                <a16:creationId xmlns:a16="http://schemas.microsoft.com/office/drawing/2014/main" id="{F3BC340D-CA00-4D1C-9D47-362F2B45C503}"/>
              </a:ext>
            </a:extLst>
          </p:cNvPr>
          <p:cNvGrpSpPr/>
          <p:nvPr/>
        </p:nvGrpSpPr>
        <p:grpSpPr>
          <a:xfrm>
            <a:off x="1843200" y="3117600"/>
            <a:ext cx="5212570" cy="890336"/>
            <a:chOff x="662188" y="2326842"/>
            <a:chExt cx="5212570" cy="890336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BB660C5C-E1DC-44C9-B7FF-5B1FC6AD6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268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1C551406-000D-46E1-9BB4-3284277DD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240" y="2579055"/>
              <a:ext cx="3095625" cy="63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</a:t>
              </a:r>
              <a:endParaRPr lang="nl-NL" altLang="nl-NL" sz="2000" dirty="0">
                <a:solidFill>
                  <a:srgbClr val="FF0000"/>
                </a:solidFill>
              </a:endParaRP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endParaRPr lang="nl-NL" altLang="nl-NL" sz="2000" dirty="0">
                <a:solidFill>
                  <a:srgbClr val="FF0000"/>
                </a:solidFill>
              </a:endParaRP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6D7CC4DC-ED42-45D1-8D94-649367CCC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tabLst>
                  <a:tab pos="358775" algn="l"/>
                </a:tabLst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kstvak 4">
            <a:extLst>
              <a:ext uri="{FF2B5EF4-FFF2-40B4-BE49-F238E27FC236}">
                <a16:creationId xmlns:a16="http://schemas.microsoft.com/office/drawing/2014/main" id="{F152CE4A-8542-444D-BA78-E2DE80F4E04C}"/>
              </a:ext>
            </a:extLst>
          </p:cNvPr>
          <p:cNvSpPr txBox="1"/>
          <p:nvPr/>
        </p:nvSpPr>
        <p:spPr>
          <a:xfrm>
            <a:off x="2268000" y="4265827"/>
            <a:ext cx="476572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nl-NL" dirty="0">
                <a:solidFill>
                  <a:srgbClr val="FF0000"/>
                </a:solidFill>
              </a:rPr>
              <a:t>Bij een 1 op 1 buffer is de </a:t>
            </a:r>
            <a:r>
              <a:rPr lang="nl-NL" altLang="nl-NL" sz="2000" dirty="0">
                <a:solidFill>
                  <a:srgbClr val="FF0000"/>
                </a:solidFill>
              </a:rPr>
              <a:t>[H</a:t>
            </a:r>
            <a:r>
              <a:rPr lang="nl-NL" altLang="nl-NL" sz="2000" baseline="-25000" dirty="0">
                <a:solidFill>
                  <a:srgbClr val="FF0000"/>
                </a:solidFill>
              </a:rPr>
              <a:t>3</a:t>
            </a:r>
            <a:r>
              <a:rPr lang="nl-NL" altLang="nl-NL" sz="2000" dirty="0">
                <a:solidFill>
                  <a:srgbClr val="FF0000"/>
                </a:solidFill>
              </a:rPr>
              <a:t>O</a:t>
            </a:r>
            <a:r>
              <a:rPr lang="nl-NL" altLang="nl-NL" sz="2000" baseline="40000" dirty="0">
                <a:solidFill>
                  <a:srgbClr val="FF0000"/>
                </a:solidFill>
              </a:rPr>
              <a:t>+</a:t>
            </a:r>
            <a:r>
              <a:rPr lang="nl-NL" altLang="nl-NL" sz="2000" dirty="0">
                <a:solidFill>
                  <a:srgbClr val="FF0000"/>
                </a:solidFill>
              </a:rPr>
              <a:t>] </a:t>
            </a:r>
            <a:r>
              <a:rPr lang="nl-NL" altLang="nl-NL" dirty="0">
                <a:solidFill>
                  <a:srgbClr val="FF0000"/>
                </a:solidFill>
              </a:rPr>
              <a:t>gelijk aan de </a:t>
            </a:r>
            <a:r>
              <a:rPr lang="nl-NL" altLang="nl-NL" sz="2000" dirty="0">
                <a:solidFill>
                  <a:srgbClr val="FF0000"/>
                </a:solidFill>
              </a:rPr>
              <a:t>K</a:t>
            </a:r>
            <a:r>
              <a:rPr lang="nl-NL" altLang="nl-NL" sz="2000" baseline="-25000" dirty="0">
                <a:solidFill>
                  <a:srgbClr val="FF0000"/>
                </a:solidFill>
              </a:rPr>
              <a:t>z</a:t>
            </a:r>
            <a:endParaRPr lang="nl-NL" altLang="nl-NL" sz="2000" baseline="30000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05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>
            <a:extLst>
              <a:ext uri="{FF2B5EF4-FFF2-40B4-BE49-F238E27FC236}">
                <a16:creationId xmlns:a16="http://schemas.microsoft.com/office/drawing/2014/main" id="{F3BC340D-CA00-4D1C-9D47-362F2B45C503}"/>
              </a:ext>
            </a:extLst>
          </p:cNvPr>
          <p:cNvGrpSpPr/>
          <p:nvPr/>
        </p:nvGrpSpPr>
        <p:grpSpPr>
          <a:xfrm>
            <a:off x="1843200" y="3117600"/>
            <a:ext cx="5212570" cy="890336"/>
            <a:chOff x="662188" y="2326842"/>
            <a:chExt cx="5212570" cy="890336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BB660C5C-E1DC-44C9-B7FF-5B1FC6AD6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268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1C551406-000D-46E1-9BB4-3284277DD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240" y="2579055"/>
              <a:ext cx="3095625" cy="63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</a:t>
              </a:r>
              <a:endParaRPr lang="nl-NL" altLang="nl-NL" sz="2000" dirty="0">
                <a:solidFill>
                  <a:srgbClr val="FF0000"/>
                </a:solidFill>
              </a:endParaRP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endParaRPr lang="nl-NL" altLang="nl-NL" sz="2000" dirty="0">
                <a:solidFill>
                  <a:srgbClr val="FF0000"/>
                </a:solidFill>
              </a:endParaRP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6D7CC4DC-ED42-45D1-8D94-649367CCC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tabLst>
                  <a:tab pos="358775" algn="l"/>
                </a:tabLst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kstvak 4">
            <a:extLst>
              <a:ext uri="{FF2B5EF4-FFF2-40B4-BE49-F238E27FC236}">
                <a16:creationId xmlns:a16="http://schemas.microsoft.com/office/drawing/2014/main" id="{F152CE4A-8542-444D-BA78-E2DE80F4E04C}"/>
              </a:ext>
            </a:extLst>
          </p:cNvPr>
          <p:cNvSpPr txBox="1"/>
          <p:nvPr/>
        </p:nvSpPr>
        <p:spPr>
          <a:xfrm>
            <a:off x="2268000" y="4265827"/>
            <a:ext cx="6463116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nl-NL" dirty="0"/>
              <a:t>Bij een 1 op 1 buffer is de </a:t>
            </a:r>
            <a:r>
              <a:rPr lang="nl-NL" altLang="nl-NL" sz="2000" dirty="0"/>
              <a:t>[H</a:t>
            </a:r>
            <a:r>
              <a:rPr lang="nl-NL" altLang="nl-NL" sz="2000" baseline="-25000" dirty="0"/>
              <a:t>3</a:t>
            </a:r>
            <a:r>
              <a:rPr lang="nl-NL" altLang="nl-NL" sz="2000" dirty="0"/>
              <a:t>O</a:t>
            </a:r>
            <a:r>
              <a:rPr lang="nl-NL" altLang="nl-NL" sz="2000" baseline="40000" dirty="0"/>
              <a:t>+</a:t>
            </a:r>
            <a:r>
              <a:rPr lang="nl-NL" altLang="nl-NL" sz="2000" dirty="0"/>
              <a:t>] </a:t>
            </a:r>
            <a:r>
              <a:rPr lang="nl-NL" altLang="nl-NL" dirty="0"/>
              <a:t>gelijk aan de </a:t>
            </a:r>
            <a:r>
              <a:rPr lang="nl-NL" altLang="nl-NL" sz="2000" dirty="0"/>
              <a:t>K</a:t>
            </a:r>
            <a:r>
              <a:rPr lang="nl-NL" altLang="nl-NL" sz="2000" baseline="-25000" dirty="0"/>
              <a:t>z</a:t>
            </a:r>
            <a:endParaRPr lang="nl-NL" altLang="nl-NL" sz="2000" baseline="30000" dirty="0"/>
          </a:p>
          <a:p>
            <a:endParaRPr lang="nl-NL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Als je een buffer van een bepaalde pH nodig hebt, zoek je</a:t>
            </a:r>
          </a:p>
          <a:p>
            <a:r>
              <a:rPr lang="nl-NL" dirty="0">
                <a:solidFill>
                  <a:srgbClr val="FF0000"/>
                </a:solidFill>
              </a:rPr>
              <a:t>de </a:t>
            </a:r>
            <a:r>
              <a:rPr lang="nl-NL" sz="2000" dirty="0">
                <a:solidFill>
                  <a:srgbClr val="FF0000"/>
                </a:solidFill>
              </a:rPr>
              <a:t>K</a:t>
            </a:r>
            <a:r>
              <a:rPr lang="nl-NL" sz="2000" baseline="-25000" dirty="0">
                <a:solidFill>
                  <a:srgbClr val="FF0000"/>
                </a:solidFill>
              </a:rPr>
              <a:t>z</a:t>
            </a:r>
            <a:r>
              <a:rPr lang="nl-NL" baseline="-25000" dirty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op die dicht bij de gewenste </a:t>
            </a:r>
            <a:r>
              <a:rPr lang="nl-NL" altLang="nl-NL" sz="2000" dirty="0">
                <a:solidFill>
                  <a:srgbClr val="FF0000"/>
                </a:solidFill>
              </a:rPr>
              <a:t>[H</a:t>
            </a:r>
            <a:r>
              <a:rPr lang="nl-NL" altLang="nl-NL" sz="2000" baseline="-25000" dirty="0">
                <a:solidFill>
                  <a:srgbClr val="FF0000"/>
                </a:solidFill>
              </a:rPr>
              <a:t>3</a:t>
            </a:r>
            <a:r>
              <a:rPr lang="nl-NL" altLang="nl-NL" sz="2000" dirty="0">
                <a:solidFill>
                  <a:srgbClr val="FF0000"/>
                </a:solidFill>
              </a:rPr>
              <a:t>O</a:t>
            </a:r>
            <a:r>
              <a:rPr lang="nl-NL" altLang="nl-NL" sz="2000" baseline="40000" dirty="0">
                <a:solidFill>
                  <a:srgbClr val="FF0000"/>
                </a:solidFill>
              </a:rPr>
              <a:t>+</a:t>
            </a:r>
            <a:r>
              <a:rPr lang="nl-NL" altLang="nl-NL" sz="2000" dirty="0">
                <a:solidFill>
                  <a:srgbClr val="FF0000"/>
                </a:solidFill>
              </a:rPr>
              <a:t>] </a:t>
            </a:r>
            <a:r>
              <a:rPr lang="nl-NL" altLang="nl-NL" dirty="0">
                <a:solidFill>
                  <a:srgbClr val="FF0000"/>
                </a:solidFill>
              </a:rPr>
              <a:t>komt.</a:t>
            </a:r>
          </a:p>
          <a:p>
            <a:r>
              <a:rPr lang="nl-NL" dirty="0">
                <a:solidFill>
                  <a:srgbClr val="FF0000"/>
                </a:solidFill>
              </a:rPr>
              <a:t>Je weet dan welk zwak zuur en geconjugeerde base geschikt zijn.</a:t>
            </a:r>
          </a:p>
          <a:p>
            <a:endParaRPr lang="nl-NL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0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>
            <a:extLst>
              <a:ext uri="{FF2B5EF4-FFF2-40B4-BE49-F238E27FC236}">
                <a16:creationId xmlns:a16="http://schemas.microsoft.com/office/drawing/2014/main" id="{F3BC340D-CA00-4D1C-9D47-362F2B45C503}"/>
              </a:ext>
            </a:extLst>
          </p:cNvPr>
          <p:cNvGrpSpPr/>
          <p:nvPr/>
        </p:nvGrpSpPr>
        <p:grpSpPr>
          <a:xfrm>
            <a:off x="1843200" y="3117600"/>
            <a:ext cx="5212570" cy="890336"/>
            <a:chOff x="662188" y="2326842"/>
            <a:chExt cx="5212570" cy="890336"/>
          </a:xfrm>
        </p:grpSpPr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BB660C5C-E1DC-44C9-B7FF-5B1FC6AD61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268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5" name="Tekstvak 11">
              <a:extLst>
                <a:ext uri="{FF2B5EF4-FFF2-40B4-BE49-F238E27FC236}">
                  <a16:creationId xmlns:a16="http://schemas.microsoft.com/office/drawing/2014/main" id="{1C551406-000D-46E1-9BB4-3284277DD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240" y="2579055"/>
              <a:ext cx="3095625" cy="638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>
                  <a:solidFill>
                    <a:srgbClr val="000000"/>
                  </a:solidFill>
                </a:rPr>
                <a:t>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[H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>
                  <a:solidFill>
                    <a:srgbClr val="000000"/>
                  </a:solidFill>
                </a:rPr>
                <a:t>]</a:t>
              </a:r>
              <a:endParaRPr lang="nl-NL" altLang="nl-NL" sz="2000" dirty="0">
                <a:solidFill>
                  <a:srgbClr val="FF0000"/>
                </a:solidFill>
              </a:endParaRPr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>
                  <a:solidFill>
                    <a:srgbClr val="000000"/>
                  </a:solidFill>
                </a:rPr>
                <a:t>       </a:t>
              </a:r>
              <a:endParaRPr lang="nl-NL" altLang="nl-NL" sz="2000" dirty="0">
                <a:solidFill>
                  <a:srgbClr val="FF0000"/>
                </a:solidFill>
              </a:endParaRPr>
            </a:p>
          </p:txBody>
        </p:sp>
        <p:sp>
          <p:nvSpPr>
            <p:cNvPr id="16" name="Rechthoek 12">
              <a:extLst>
                <a:ext uri="{FF2B5EF4-FFF2-40B4-BE49-F238E27FC236}">
                  <a16:creationId xmlns:a16="http://schemas.microsoft.com/office/drawing/2014/main" id="{6D7CC4DC-ED42-45D1-8D94-649367CCC8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596" y="2433037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6,3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-4    </a:t>
              </a:r>
            </a:p>
          </p:txBody>
        </p:sp>
      </p:grpSp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4" name="Groep 3">
            <a:extLst>
              <a:ext uri="{FF2B5EF4-FFF2-40B4-BE49-F238E27FC236}">
                <a16:creationId xmlns:a16="http://schemas.microsoft.com/office/drawing/2014/main" id="{A6EFF3D8-049C-4911-84B6-012E6476F10F}"/>
              </a:ext>
            </a:extLst>
          </p:cNvPr>
          <p:cNvGrpSpPr/>
          <p:nvPr/>
        </p:nvGrpSpPr>
        <p:grpSpPr>
          <a:xfrm>
            <a:off x="1966512" y="1740637"/>
            <a:ext cx="7177488" cy="1184940"/>
            <a:chOff x="2530534" y="3517898"/>
            <a:chExt cx="7177488" cy="1184940"/>
          </a:xfrm>
        </p:grpSpPr>
        <p:sp>
          <p:nvSpPr>
            <p:cNvPr id="13" name="Tekstvak 3">
              <a:extLst>
                <a:ext uri="{FF2B5EF4-FFF2-40B4-BE49-F238E27FC236}">
                  <a16:creationId xmlns:a16="http://schemas.microsoft.com/office/drawing/2014/main" id="{AA9C5188-9B28-491E-8E9F-B8B87FD214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0534" y="3517898"/>
              <a:ext cx="7177488" cy="11849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tabLst>
                  <a:tab pos="358775" algn="l"/>
                </a:tabLst>
              </a:pPr>
              <a:r>
                <a:rPr lang="nl-NL" altLang="nl-NL" sz="2600" dirty="0"/>
                <a:t>    HF    +    H</a:t>
              </a:r>
              <a:r>
                <a:rPr lang="nl-NL" altLang="nl-NL" sz="2600" baseline="-25000" dirty="0"/>
                <a:t>2</a:t>
              </a:r>
              <a:r>
                <a:rPr lang="nl-NL" altLang="nl-NL" sz="2600" dirty="0"/>
                <a:t>O             </a:t>
              </a:r>
              <a:r>
                <a:rPr lang="nl-NL" altLang="nl-NL" sz="2600" dirty="0">
                  <a:solidFill>
                    <a:srgbClr val="000000"/>
                  </a:solidFill>
                </a:rPr>
                <a:t>H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3</a:t>
              </a:r>
              <a:r>
                <a:rPr lang="nl-NL" altLang="nl-NL" sz="2600" dirty="0">
                  <a:solidFill>
                    <a:srgbClr val="000000"/>
                  </a:solidFill>
                </a:rPr>
                <a:t>O</a:t>
              </a:r>
              <a:r>
                <a:rPr lang="nl-NL" altLang="nl-NL" sz="2600" baseline="40000" dirty="0">
                  <a:solidFill>
                    <a:srgbClr val="000000"/>
                  </a:solidFill>
                </a:rPr>
                <a:t>+</a:t>
              </a:r>
              <a:r>
                <a:rPr lang="nl-NL" altLang="nl-NL" sz="2600" dirty="0"/>
                <a:t>    +    F</a:t>
              </a:r>
              <a:r>
                <a:rPr lang="nl-NL" altLang="nl-NL" sz="2600" baseline="50000" dirty="0"/>
                <a:t>-</a:t>
              </a:r>
              <a:endParaRPr lang="nl-NL" altLang="nl-NL" sz="2600" dirty="0"/>
            </a:p>
            <a:p>
              <a:pPr>
                <a:spcBef>
                  <a:spcPts val="600"/>
                </a:spcBef>
                <a:buNone/>
              </a:pPr>
              <a:r>
                <a:rPr lang="nl-NL" sz="1800" dirty="0"/>
                <a:t>    2,00 mol/L                                 </a:t>
              </a:r>
              <a:r>
                <a:rPr lang="nl-NL" sz="1800" dirty="0">
                  <a:solidFill>
                    <a:schemeClr val="bg1"/>
                  </a:solidFill>
                </a:rPr>
                <a:t>6,30·10</a:t>
              </a:r>
              <a:r>
                <a:rPr lang="nl-NL" sz="1800" baseline="30000" dirty="0">
                  <a:solidFill>
                    <a:schemeClr val="bg1"/>
                  </a:solidFill>
                </a:rPr>
                <a:t>-4</a:t>
              </a:r>
              <a:r>
                <a:rPr lang="nl-NL" sz="1800" dirty="0">
                  <a:solidFill>
                    <a:schemeClr val="bg1"/>
                  </a:solidFill>
                </a:rPr>
                <a:t> </a:t>
              </a:r>
              <a:r>
                <a:rPr lang="nl-NL" sz="1800" dirty="0"/>
                <a:t>        2,00 mol/L            </a:t>
              </a:r>
              <a:r>
                <a:rPr lang="nl-NL" sz="1800" dirty="0">
                  <a:solidFill>
                    <a:schemeClr val="bg1"/>
                  </a:solidFill>
                </a:rPr>
                <a:t>pH = 3,20</a:t>
              </a:r>
            </a:p>
            <a:p>
              <a:pPr>
                <a:spcBef>
                  <a:spcPct val="0"/>
                </a:spcBef>
                <a:buNone/>
              </a:pPr>
              <a:endParaRPr lang="nl-NL" sz="400" dirty="0"/>
            </a:p>
            <a:p>
              <a:pPr>
                <a:spcBef>
                  <a:spcPct val="0"/>
                </a:spcBef>
                <a:buNone/>
              </a:pPr>
              <a:r>
                <a:rPr lang="nl-NL" sz="400" dirty="0"/>
                <a:t>    </a:t>
              </a:r>
              <a:r>
                <a:rPr lang="nl-NL" sz="1800" dirty="0">
                  <a:solidFill>
                    <a:schemeClr val="bg1"/>
                  </a:solidFill>
                </a:rPr>
                <a:t>+</a:t>
              </a:r>
              <a:endParaRPr lang="nl-NL" altLang="nl-NL" sz="1800" baseline="50000" dirty="0"/>
            </a:p>
          </p:txBody>
        </p:sp>
        <p:pic>
          <p:nvPicPr>
            <p:cNvPr id="12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8AD66AE4-1DD7-434D-B18F-AE7E856C75E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92" t="59116" r="43441" b="31157"/>
            <a:stretch/>
          </p:blipFill>
          <p:spPr bwMode="auto">
            <a:xfrm>
              <a:off x="4722022" y="3590594"/>
              <a:ext cx="734938" cy="369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kstvak 4">
            <a:extLst>
              <a:ext uri="{FF2B5EF4-FFF2-40B4-BE49-F238E27FC236}">
                <a16:creationId xmlns:a16="http://schemas.microsoft.com/office/drawing/2014/main" id="{F152CE4A-8542-444D-BA78-E2DE80F4E04C}"/>
              </a:ext>
            </a:extLst>
          </p:cNvPr>
          <p:cNvSpPr txBox="1"/>
          <p:nvPr/>
        </p:nvSpPr>
        <p:spPr>
          <a:xfrm>
            <a:off x="2268000" y="4265827"/>
            <a:ext cx="646311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nl-NL" dirty="0"/>
              <a:t>Bij een 1 op 1 buffer is de </a:t>
            </a:r>
            <a:r>
              <a:rPr lang="nl-NL" altLang="nl-NL" sz="2000" dirty="0"/>
              <a:t>[H</a:t>
            </a:r>
            <a:r>
              <a:rPr lang="nl-NL" altLang="nl-NL" sz="2000" baseline="-25000" dirty="0"/>
              <a:t>3</a:t>
            </a:r>
            <a:r>
              <a:rPr lang="nl-NL" altLang="nl-NL" sz="2000" dirty="0"/>
              <a:t>O</a:t>
            </a:r>
            <a:r>
              <a:rPr lang="nl-NL" altLang="nl-NL" sz="2000" baseline="40000" dirty="0"/>
              <a:t>+</a:t>
            </a:r>
            <a:r>
              <a:rPr lang="nl-NL" altLang="nl-NL" sz="2000" dirty="0"/>
              <a:t>] </a:t>
            </a:r>
            <a:r>
              <a:rPr lang="nl-NL" altLang="nl-NL" dirty="0"/>
              <a:t>gelijk aan de </a:t>
            </a:r>
            <a:r>
              <a:rPr lang="nl-NL" altLang="nl-NL" sz="2000" dirty="0"/>
              <a:t>K</a:t>
            </a:r>
            <a:r>
              <a:rPr lang="nl-NL" altLang="nl-NL" sz="2000" baseline="-25000" dirty="0"/>
              <a:t>z</a:t>
            </a:r>
            <a:endParaRPr lang="nl-NL" altLang="nl-NL" sz="2000" baseline="30000" dirty="0"/>
          </a:p>
          <a:p>
            <a:endParaRPr lang="nl-NL" dirty="0">
              <a:solidFill>
                <a:srgbClr val="FF0000"/>
              </a:solidFill>
            </a:endParaRPr>
          </a:p>
          <a:p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Als je een buffer van een bepaalde pH nodig hebt, zoek je</a:t>
            </a:r>
          </a:p>
          <a:p>
            <a:r>
              <a:rPr lang="nl-NL" dirty="0"/>
              <a:t>de </a:t>
            </a:r>
            <a:r>
              <a:rPr lang="nl-NL" sz="2000" dirty="0"/>
              <a:t>K</a:t>
            </a:r>
            <a:r>
              <a:rPr lang="nl-NL" sz="2000" baseline="-25000" dirty="0"/>
              <a:t>z</a:t>
            </a:r>
            <a:r>
              <a:rPr lang="nl-NL" baseline="-25000" dirty="0"/>
              <a:t> </a:t>
            </a:r>
            <a:r>
              <a:rPr lang="nl-NL" dirty="0"/>
              <a:t>op die dicht bij de gewenste </a:t>
            </a:r>
            <a:r>
              <a:rPr lang="nl-NL" altLang="nl-NL" sz="2000" dirty="0"/>
              <a:t>[H</a:t>
            </a:r>
            <a:r>
              <a:rPr lang="nl-NL" altLang="nl-NL" sz="2000" baseline="-25000" dirty="0"/>
              <a:t>3</a:t>
            </a:r>
            <a:r>
              <a:rPr lang="nl-NL" altLang="nl-NL" sz="2000" dirty="0"/>
              <a:t>O</a:t>
            </a:r>
            <a:r>
              <a:rPr lang="nl-NL" altLang="nl-NL" sz="2000" baseline="40000" dirty="0"/>
              <a:t>+</a:t>
            </a:r>
            <a:r>
              <a:rPr lang="nl-NL" altLang="nl-NL" sz="2000" dirty="0"/>
              <a:t>] </a:t>
            </a:r>
            <a:r>
              <a:rPr lang="nl-NL" altLang="nl-NL" dirty="0"/>
              <a:t>komt.</a:t>
            </a:r>
          </a:p>
          <a:p>
            <a:r>
              <a:rPr lang="nl-NL" dirty="0"/>
              <a:t>Je weet dan welk zwak zuur en geconjugeerde base geschikt zijn.</a:t>
            </a:r>
          </a:p>
          <a:p>
            <a:endParaRPr lang="nl-NL" sz="1000" dirty="0">
              <a:solidFill>
                <a:srgbClr val="FF0000"/>
              </a:solidFill>
            </a:endParaRPr>
          </a:p>
          <a:p>
            <a:r>
              <a:rPr lang="nl-NL" dirty="0">
                <a:solidFill>
                  <a:srgbClr val="FF0000"/>
                </a:solidFill>
              </a:rPr>
              <a:t>Vervolgens bereken je de verhouding tussen dit zuur en deze base.</a:t>
            </a:r>
          </a:p>
        </p:txBody>
      </p:sp>
    </p:spTree>
    <p:extLst>
      <p:ext uri="{BB962C8B-B14F-4D97-AF65-F5344CB8AC3E}">
        <p14:creationId xmlns:p14="http://schemas.microsoft.com/office/powerpoint/2010/main" val="241369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1712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Welke samenstelling van een zwak zuur en geconjugeerde base is geschikt </a:t>
            </a:r>
          </a:p>
          <a:p>
            <a:r>
              <a:rPr lang="nl-NL" dirty="0"/>
              <a:t>als buffer voor een pH van 2,08? </a:t>
            </a:r>
          </a:p>
          <a:p>
            <a:endParaRPr lang="nl-NL" dirty="0"/>
          </a:p>
          <a:p>
            <a:r>
              <a:rPr lang="nl-NL" dirty="0"/>
              <a:t>	</a:t>
            </a:r>
          </a:p>
          <a:p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3539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F571C6F-9CE8-47B9-8EF4-6E6960DF4202}"/>
                  </a:ext>
                </a:extLst>
              </p:cNvPr>
              <p:cNvSpPr txBox="1"/>
              <p:nvPr/>
            </p:nvSpPr>
            <p:spPr>
              <a:xfrm>
                <a:off x="649480" y="1033200"/>
                <a:ext cx="7171259" cy="2031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Een buffer is bijvoorbeeld:</a:t>
                </a:r>
              </a:p>
              <a:p>
                <a:r>
                  <a:rPr lang="nl-NL" dirty="0"/>
                  <a:t>Welke samenstelling van een zwak zuur en geconjugeerde base is geschikt </a:t>
                </a:r>
              </a:p>
              <a:p>
                <a:r>
                  <a:rPr lang="nl-NL" dirty="0"/>
                  <a:t>als buffer voor een pH van 2,08? </a:t>
                </a:r>
              </a:p>
              <a:p>
                <a:endParaRPr lang="nl-NL" dirty="0"/>
              </a:p>
              <a:p>
                <a:r>
                  <a:rPr lang="nl-NL" dirty="0"/>
                  <a:t>	</a:t>
                </a:r>
                <a:r>
                  <a:rPr lang="nl-NL" dirty="0">
                    <a:solidFill>
                      <a:srgbClr val="FF0000"/>
                    </a:solidFill>
                  </a:rPr>
                  <a:t>pH = 2,08 </a:t>
                </a:r>
                <a14:m>
                  <m:oMath xmlns:m="http://schemas.openxmlformats.org/officeDocument/2006/math">
                    <m:r>
                      <a:rPr lang="nl-NL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nl-NL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nl-NL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dirty="0">
                    <a:solidFill>
                      <a:srgbClr val="FF0000"/>
                    </a:solidFill>
                  </a:rPr>
                  <a:t>   </a:t>
                </a:r>
                <a:r>
                  <a:rPr lang="nl-NL" altLang="nl-NL" dirty="0">
                    <a:solidFill>
                      <a:srgbClr val="FF0000"/>
                    </a:solidFill>
                  </a:rPr>
                  <a:t>[H</a:t>
                </a:r>
                <a:r>
                  <a:rPr lang="nl-NL" altLang="nl-NL" baseline="-25000" dirty="0">
                    <a:solidFill>
                      <a:srgbClr val="FF0000"/>
                    </a:solidFill>
                  </a:rPr>
                  <a:t>3</a:t>
                </a:r>
                <a:r>
                  <a:rPr lang="nl-NL" altLang="nl-NL" dirty="0">
                    <a:solidFill>
                      <a:srgbClr val="FF0000"/>
                    </a:solidFill>
                  </a:rPr>
                  <a:t>O</a:t>
                </a:r>
                <a:r>
                  <a:rPr lang="nl-NL" altLang="nl-NL" baseline="40000" dirty="0">
                    <a:solidFill>
                      <a:srgbClr val="FF0000"/>
                    </a:solidFill>
                  </a:rPr>
                  <a:t>+</a:t>
                </a:r>
                <a:r>
                  <a:rPr lang="nl-NL" altLang="nl-NL" dirty="0">
                    <a:solidFill>
                      <a:srgbClr val="FF0000"/>
                    </a:solidFill>
                  </a:rPr>
                  <a:t>] = 10</a:t>
                </a:r>
                <a:r>
                  <a:rPr lang="nl-NL" altLang="nl-NL" baseline="30000" dirty="0">
                    <a:solidFill>
                      <a:srgbClr val="FF0000"/>
                    </a:solidFill>
                  </a:rPr>
                  <a:t>-2,08</a:t>
                </a:r>
                <a:r>
                  <a:rPr lang="nl-NL" altLang="nl-NL" dirty="0">
                    <a:solidFill>
                      <a:srgbClr val="FF0000"/>
                    </a:solidFill>
                  </a:rPr>
                  <a:t> = 8,32 </a:t>
                </a:r>
                <a:r>
                  <a:rPr lang="nl-NL" dirty="0">
                    <a:solidFill>
                      <a:srgbClr val="FF0000"/>
                    </a:solidFill>
                  </a:rPr>
                  <a:t>· 10</a:t>
                </a:r>
                <a:r>
                  <a:rPr lang="nl-NL" baseline="30000" dirty="0">
                    <a:solidFill>
                      <a:srgbClr val="FF0000"/>
                    </a:solidFill>
                  </a:rPr>
                  <a:t>-3</a:t>
                </a:r>
                <a:r>
                  <a:rPr lang="nl-NL" dirty="0">
                    <a:solidFill>
                      <a:srgbClr val="FF0000"/>
                    </a:solidFill>
                  </a:rPr>
                  <a:t> </a:t>
                </a:r>
                <a:r>
                  <a:rPr lang="nl-NL" altLang="nl-NL" dirty="0">
                    <a:solidFill>
                      <a:srgbClr val="FF0000"/>
                    </a:solidFill>
                  </a:rPr>
                  <a:t>mol/L</a:t>
                </a:r>
              </a:p>
              <a:p>
                <a:endParaRPr lang="nl-NL" dirty="0"/>
              </a:p>
              <a:p>
                <a:r>
                  <a:rPr lang="nl-NL" dirty="0"/>
                  <a:t>	</a:t>
                </a: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F571C6F-9CE8-47B9-8EF4-6E6960DF4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0" y="1033200"/>
                <a:ext cx="7171259" cy="2031325"/>
              </a:xfrm>
              <a:prstGeom prst="rect">
                <a:avLst/>
              </a:prstGeom>
              <a:blipFill>
                <a:blip r:embed="rId2"/>
                <a:stretch>
                  <a:fillRect l="-765" t="-149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033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F571C6F-9CE8-47B9-8EF4-6E6960DF4202}"/>
                  </a:ext>
                </a:extLst>
              </p:cNvPr>
              <p:cNvSpPr txBox="1"/>
              <p:nvPr/>
            </p:nvSpPr>
            <p:spPr>
              <a:xfrm>
                <a:off x="649480" y="1033200"/>
                <a:ext cx="7171259" cy="2616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Een buffer is bijvoorbeeld:</a:t>
                </a:r>
              </a:p>
              <a:p>
                <a:r>
                  <a:rPr lang="nl-NL" dirty="0"/>
                  <a:t>Welke samenstelling van een zwak zuur en geconjugeerde base is geschikt </a:t>
                </a:r>
              </a:p>
              <a:p>
                <a:r>
                  <a:rPr lang="nl-NL" dirty="0"/>
                  <a:t>als buffer voor een pH van 2,08? </a:t>
                </a:r>
              </a:p>
              <a:p>
                <a:endParaRPr lang="nl-NL" dirty="0"/>
              </a:p>
              <a:p>
                <a:r>
                  <a:rPr lang="nl-NL" dirty="0"/>
                  <a:t>	pH = 2,08 </a:t>
                </a:r>
                <a14:m>
                  <m:oMath xmlns:m="http://schemas.openxmlformats.org/officeDocument/2006/math">
                    <m:r>
                      <a:rPr lang="nl-NL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nl-NL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dirty="0"/>
                  <a:t>   </a:t>
                </a:r>
                <a:r>
                  <a:rPr lang="nl-NL" altLang="nl-NL" dirty="0"/>
                  <a:t>[H</a:t>
                </a:r>
                <a:r>
                  <a:rPr lang="nl-NL" altLang="nl-NL" baseline="-25000" dirty="0"/>
                  <a:t>3</a:t>
                </a:r>
                <a:r>
                  <a:rPr lang="nl-NL" altLang="nl-NL" dirty="0"/>
                  <a:t>O</a:t>
                </a:r>
                <a:r>
                  <a:rPr lang="nl-NL" altLang="nl-NL" baseline="40000" dirty="0"/>
                  <a:t>+</a:t>
                </a:r>
                <a:r>
                  <a:rPr lang="nl-NL" altLang="nl-NL" dirty="0"/>
                  <a:t>] = 10</a:t>
                </a:r>
                <a:r>
                  <a:rPr lang="nl-NL" altLang="nl-NL" baseline="30000" dirty="0"/>
                  <a:t>-2,08</a:t>
                </a:r>
                <a:r>
                  <a:rPr lang="nl-NL" altLang="nl-NL" dirty="0"/>
                  <a:t> = 8,32 </a:t>
                </a:r>
                <a:r>
                  <a:rPr lang="nl-NL" dirty="0"/>
                  <a:t>· 10</a:t>
                </a:r>
                <a:r>
                  <a:rPr lang="nl-NL" baseline="30000" dirty="0"/>
                  <a:t>-3</a:t>
                </a:r>
                <a:r>
                  <a:rPr lang="nl-NL" dirty="0"/>
                  <a:t> </a:t>
                </a:r>
                <a:r>
                  <a:rPr lang="nl-NL" altLang="nl-NL" dirty="0"/>
                  <a:t>mol/L</a:t>
                </a:r>
              </a:p>
              <a:p>
                <a:endParaRPr lang="nl-NL" dirty="0"/>
              </a:p>
              <a:p>
                <a:r>
                  <a:rPr lang="nl-NL" dirty="0"/>
                  <a:t>	</a:t>
                </a:r>
                <a:r>
                  <a:rPr lang="nl-NL" sz="2000" dirty="0">
                    <a:solidFill>
                      <a:srgbClr val="FF0000"/>
                    </a:solidFill>
                  </a:rPr>
                  <a:t>K</a:t>
                </a:r>
                <a:r>
                  <a:rPr lang="nl-NL" sz="2000" baseline="-25000" dirty="0">
                    <a:solidFill>
                      <a:srgbClr val="FF0000"/>
                    </a:solidFill>
                  </a:rPr>
                  <a:t>z</a:t>
                </a:r>
                <a:r>
                  <a:rPr lang="nl-NL" dirty="0">
                    <a:solidFill>
                      <a:srgbClr val="FF0000"/>
                    </a:solidFill>
                  </a:rPr>
                  <a:t> = 6,9 · 10</a:t>
                </a:r>
                <a:r>
                  <a:rPr lang="nl-NL" baseline="30000" dirty="0">
                    <a:solidFill>
                      <a:srgbClr val="FF0000"/>
                    </a:solidFill>
                  </a:rPr>
                  <a:t>-3</a:t>
                </a:r>
                <a:r>
                  <a:rPr lang="nl-NL" dirty="0">
                    <a:solidFill>
                      <a:srgbClr val="FF0000"/>
                    </a:solidFill>
                  </a:rPr>
                  <a:t> ligt daar dichtbij.</a:t>
                </a:r>
              </a:p>
              <a:p>
                <a:endParaRPr lang="nl-NL" dirty="0"/>
              </a:p>
              <a:p>
                <a:r>
                  <a:rPr lang="nl-NL" dirty="0"/>
                  <a:t>	</a:t>
                </a:r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F571C6F-9CE8-47B9-8EF4-6E6960DF4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0" y="1033200"/>
                <a:ext cx="7171259" cy="2616101"/>
              </a:xfrm>
              <a:prstGeom prst="rect">
                <a:avLst/>
              </a:prstGeom>
              <a:blipFill>
                <a:blip r:embed="rId2"/>
                <a:stretch>
                  <a:fillRect l="-765" t="-116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215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13701" r="33364" b="18165"/>
          <a:stretch/>
        </p:blipFill>
        <p:spPr>
          <a:xfrm>
            <a:off x="5977352" y="272136"/>
            <a:ext cx="3166648" cy="6484643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49584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buffer zorgt ervoor dat de pH van </a:t>
            </a:r>
          </a:p>
          <a:p>
            <a:r>
              <a:rPr lang="nl-NL" dirty="0"/>
              <a:t>een oplossing nagenoeg constant blijft als: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0000"/>
                </a:solidFill>
              </a:rPr>
              <a:t>Een kleine hoeveelheid zuur wordt toegevoegd.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0000"/>
                </a:solidFill>
              </a:rPr>
              <a:t>Een kleine hoeveelheid base wordt toegevoegd.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rgbClr val="FF0000"/>
                </a:solidFill>
              </a:rPr>
              <a:t>De oplossing wordt verdund.</a:t>
            </a:r>
          </a:p>
        </p:txBody>
      </p:sp>
    </p:spTree>
    <p:extLst>
      <p:ext uri="{BB962C8B-B14F-4D97-AF65-F5344CB8AC3E}">
        <p14:creationId xmlns:p14="http://schemas.microsoft.com/office/powerpoint/2010/main" val="47063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F571C6F-9CE8-47B9-8EF4-6E6960DF4202}"/>
                  </a:ext>
                </a:extLst>
              </p:cNvPr>
              <p:cNvSpPr txBox="1"/>
              <p:nvPr/>
            </p:nvSpPr>
            <p:spPr>
              <a:xfrm>
                <a:off x="649480" y="1033200"/>
                <a:ext cx="8113183" cy="4154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Een buffer is bijvoorbeeld:</a:t>
                </a:r>
              </a:p>
              <a:p>
                <a:r>
                  <a:rPr lang="nl-NL" dirty="0"/>
                  <a:t>Welke samenstelling van een zwak zuur en geconjugeerde base is geschikt </a:t>
                </a:r>
              </a:p>
              <a:p>
                <a:r>
                  <a:rPr lang="nl-NL" dirty="0"/>
                  <a:t>als buffer voor een pH van 2,08? </a:t>
                </a:r>
              </a:p>
              <a:p>
                <a:endParaRPr lang="nl-NL" dirty="0"/>
              </a:p>
              <a:p>
                <a:r>
                  <a:rPr lang="nl-NL" dirty="0"/>
                  <a:t>	pH = 2,08   </a:t>
                </a:r>
                <a14:m>
                  <m:oMath xmlns:m="http://schemas.openxmlformats.org/officeDocument/2006/math">
                    <m:r>
                      <a:rPr lang="nl-NL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nl-NL" dirty="0"/>
                  <a:t>   </a:t>
                </a:r>
                <a:r>
                  <a:rPr lang="nl-NL" altLang="nl-NL" dirty="0"/>
                  <a:t>[H</a:t>
                </a:r>
                <a:r>
                  <a:rPr lang="nl-NL" altLang="nl-NL" baseline="-25000" dirty="0"/>
                  <a:t>3</a:t>
                </a:r>
                <a:r>
                  <a:rPr lang="nl-NL" altLang="nl-NL" dirty="0"/>
                  <a:t>O</a:t>
                </a:r>
                <a:r>
                  <a:rPr lang="nl-NL" altLang="nl-NL" baseline="40000" dirty="0"/>
                  <a:t>+</a:t>
                </a:r>
                <a:r>
                  <a:rPr lang="nl-NL" altLang="nl-NL" dirty="0"/>
                  <a:t>] = 10</a:t>
                </a:r>
                <a:r>
                  <a:rPr lang="nl-NL" altLang="nl-NL" baseline="30000" dirty="0"/>
                  <a:t>-2,08</a:t>
                </a:r>
                <a:r>
                  <a:rPr lang="nl-NL" altLang="nl-NL" dirty="0"/>
                  <a:t> = 8,32 </a:t>
                </a:r>
                <a:r>
                  <a:rPr lang="nl-NL" dirty="0"/>
                  <a:t>· 10</a:t>
                </a:r>
                <a:r>
                  <a:rPr lang="nl-NL" baseline="30000" dirty="0"/>
                  <a:t>-3</a:t>
                </a:r>
                <a:r>
                  <a:rPr lang="nl-NL" dirty="0"/>
                  <a:t> </a:t>
                </a:r>
                <a:r>
                  <a:rPr lang="nl-NL" altLang="nl-NL" dirty="0"/>
                  <a:t>mol/L</a:t>
                </a:r>
              </a:p>
              <a:p>
                <a:endParaRPr lang="nl-NL" dirty="0"/>
              </a:p>
              <a:p>
                <a:r>
                  <a:rPr lang="nl-NL" dirty="0"/>
                  <a:t>	</a:t>
                </a:r>
                <a:r>
                  <a:rPr lang="nl-NL" sz="2000" dirty="0"/>
                  <a:t>K</a:t>
                </a:r>
                <a:r>
                  <a:rPr lang="nl-NL" sz="2000" baseline="-25000" dirty="0"/>
                  <a:t>z</a:t>
                </a:r>
                <a:r>
                  <a:rPr lang="nl-NL" dirty="0"/>
                  <a:t> = 6,9 · 10</a:t>
                </a:r>
                <a:r>
                  <a:rPr lang="nl-NL" baseline="30000" dirty="0"/>
                  <a:t>-3</a:t>
                </a:r>
                <a:r>
                  <a:rPr lang="nl-NL" dirty="0"/>
                  <a:t> ligt daar dichtbij.</a:t>
                </a:r>
              </a:p>
              <a:p>
                <a:endParaRPr lang="nl-NL" dirty="0"/>
              </a:p>
              <a:p>
                <a:r>
                  <a:rPr lang="nl-NL" dirty="0"/>
                  <a:t>	</a:t>
                </a:r>
                <a:r>
                  <a:rPr lang="nl-NL" dirty="0">
                    <a:solidFill>
                      <a:srgbClr val="FF0000"/>
                    </a:solidFill>
                  </a:rPr>
                  <a:t>Een mengsel van H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nl-NL" dirty="0">
                    <a:solidFill>
                      <a:srgbClr val="FF0000"/>
                    </a:solidFill>
                  </a:rPr>
                  <a:t>PO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4</a:t>
                </a:r>
                <a:r>
                  <a:rPr lang="nl-NL" baseline="30000" dirty="0">
                    <a:solidFill>
                      <a:srgbClr val="FF0000"/>
                    </a:solidFill>
                  </a:rPr>
                  <a:t>-</a:t>
                </a:r>
                <a:r>
                  <a:rPr lang="nl-NL" dirty="0">
                    <a:solidFill>
                      <a:srgbClr val="FF0000"/>
                    </a:solidFill>
                  </a:rPr>
                  <a:t> en HPO</a:t>
                </a:r>
                <a:r>
                  <a:rPr lang="nl-NL" baseline="-25000" dirty="0">
                    <a:solidFill>
                      <a:srgbClr val="FF0000"/>
                    </a:solidFill>
                  </a:rPr>
                  <a:t>4</a:t>
                </a:r>
                <a:r>
                  <a:rPr lang="nl-NL" baseline="30000" dirty="0">
                    <a:solidFill>
                      <a:srgbClr val="FF0000"/>
                    </a:solidFill>
                  </a:rPr>
                  <a:t>2- </a:t>
                </a:r>
                <a:r>
                  <a:rPr lang="nl-NL" dirty="0">
                    <a:solidFill>
                      <a:srgbClr val="FF0000"/>
                    </a:solidFill>
                  </a:rPr>
                  <a:t>is dus geschikt als buffer voor pH = 2,08.</a:t>
                </a:r>
                <a:endParaRPr lang="nl-NL" baseline="30000" dirty="0">
                  <a:solidFill>
                    <a:srgbClr val="FF0000"/>
                  </a:solidFill>
                </a:endParaRPr>
              </a:p>
              <a:p>
                <a:endParaRPr lang="nl-NL" baseline="30000" dirty="0"/>
              </a:p>
              <a:p>
                <a:endParaRPr lang="nl-NL" baseline="-25000" dirty="0"/>
              </a:p>
              <a:p>
                <a:endParaRPr lang="nl-NL" dirty="0"/>
              </a:p>
              <a:p>
                <a:endParaRPr lang="nl-NL" sz="2200" dirty="0"/>
              </a:p>
              <a:p>
                <a:endParaRPr lang="nl-NL" dirty="0"/>
              </a:p>
              <a:p>
                <a:endParaRPr lang="nl-NL" dirty="0"/>
              </a:p>
            </p:txBody>
          </p:sp>
        </mc:Choice>
        <mc:Fallback xmlns="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2F571C6F-9CE8-47B9-8EF4-6E6960DF42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0" y="1033200"/>
                <a:ext cx="8113183" cy="4154984"/>
              </a:xfrm>
              <a:prstGeom prst="rect">
                <a:avLst/>
              </a:prstGeom>
              <a:blipFill>
                <a:blip r:embed="rId2"/>
                <a:stretch>
                  <a:fillRect l="-677" t="-7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49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>
                <a:solidFill>
                  <a:srgbClr val="FF0000"/>
                </a:solidFill>
              </a:rPr>
              <a:t>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PO</a:t>
            </a:r>
            <a:r>
              <a:rPr lang="nl-NL" baseline="-25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>
                <a:solidFill>
                  <a:srgbClr val="FF0000"/>
                </a:solidFill>
              </a:rPr>
              <a:t>HPO</a:t>
            </a:r>
            <a:r>
              <a:rPr lang="nl-NL" baseline="-25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2-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zijn opgelost, is geschikt als </a:t>
            </a:r>
          </a:p>
          <a:p>
            <a:r>
              <a:rPr lang="nl-NL" dirty="0"/>
              <a:t>buffer voor een pH van 2,08.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629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>
                <a:solidFill>
                  <a:srgbClr val="FF0000"/>
                </a:solidFill>
              </a:rPr>
              <a:t>In welke verhouding moeten H</a:t>
            </a:r>
            <a:r>
              <a:rPr lang="nl-NL" baseline="-25000" dirty="0">
                <a:solidFill>
                  <a:srgbClr val="FF0000"/>
                </a:solidFill>
              </a:rPr>
              <a:t>2</a:t>
            </a:r>
            <a:r>
              <a:rPr lang="nl-NL" dirty="0">
                <a:solidFill>
                  <a:srgbClr val="FF0000"/>
                </a:solidFill>
              </a:rPr>
              <a:t>PO</a:t>
            </a:r>
            <a:r>
              <a:rPr lang="nl-NL" baseline="-25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-  </a:t>
            </a:r>
            <a:r>
              <a:rPr lang="nl-NL" dirty="0">
                <a:solidFill>
                  <a:srgbClr val="FF0000"/>
                </a:solidFill>
              </a:rPr>
              <a:t>en HPO</a:t>
            </a:r>
            <a:r>
              <a:rPr lang="nl-NL" baseline="-25000" dirty="0">
                <a:solidFill>
                  <a:srgbClr val="FF0000"/>
                </a:solidFill>
              </a:rPr>
              <a:t>4</a:t>
            </a:r>
            <a:r>
              <a:rPr lang="nl-NL" baseline="30000" dirty="0">
                <a:solidFill>
                  <a:srgbClr val="FF0000"/>
                </a:solidFill>
              </a:rPr>
              <a:t>2- </a:t>
            </a:r>
            <a:r>
              <a:rPr lang="nl-NL" dirty="0">
                <a:solidFill>
                  <a:srgbClr val="FF0000"/>
                </a:solidFill>
              </a:rPr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891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>
                <a:solidFill>
                  <a:srgbClr val="FF0000"/>
                </a:solidFill>
              </a:rPr>
              <a:t>H</a:t>
            </a:r>
            <a:r>
              <a:rPr lang="nl-NL" sz="2800" baseline="-25000" dirty="0">
                <a:solidFill>
                  <a:srgbClr val="FF0000"/>
                </a:solidFill>
              </a:rPr>
              <a:t>2</a:t>
            </a:r>
            <a:r>
              <a:rPr lang="nl-NL" sz="2800" dirty="0">
                <a:solidFill>
                  <a:srgbClr val="FF0000"/>
                </a:solidFill>
              </a:rPr>
              <a:t>PO</a:t>
            </a:r>
            <a:r>
              <a:rPr lang="nl-NL" sz="2800" baseline="-25000" dirty="0">
                <a:solidFill>
                  <a:srgbClr val="FF0000"/>
                </a:solidFill>
              </a:rPr>
              <a:t>4</a:t>
            </a:r>
            <a:r>
              <a:rPr lang="nl-NL" sz="2800" baseline="30000" dirty="0">
                <a:solidFill>
                  <a:srgbClr val="FF0000"/>
                </a:solidFill>
              </a:rPr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</a:t>
            </a:r>
            <a:r>
              <a:rPr lang="nl-NL" altLang="nl-NL" sz="2600" dirty="0">
                <a:solidFill>
                  <a:srgbClr val="000000"/>
                </a:solidFill>
              </a:rPr>
              <a:t>H</a:t>
            </a:r>
            <a:r>
              <a:rPr lang="nl-NL" altLang="nl-NL" sz="2600" baseline="-25000" dirty="0">
                <a:solidFill>
                  <a:srgbClr val="000000"/>
                </a:solidFill>
              </a:rPr>
              <a:t>3</a:t>
            </a:r>
            <a:r>
              <a:rPr lang="nl-NL" altLang="nl-NL" sz="2600" dirty="0">
                <a:solidFill>
                  <a:srgbClr val="000000"/>
                </a:solidFill>
              </a:rPr>
              <a:t>O</a:t>
            </a:r>
            <a:r>
              <a:rPr lang="nl-NL" altLang="nl-NL" sz="2600" baseline="40000" dirty="0">
                <a:solidFill>
                  <a:srgbClr val="000000"/>
                </a:solidFill>
              </a:rPr>
              <a:t>+</a:t>
            </a:r>
            <a:r>
              <a:rPr lang="nl-NL" altLang="nl-NL" sz="2600" dirty="0"/>
              <a:t>    +    </a:t>
            </a:r>
            <a:r>
              <a:rPr lang="nl-NL" sz="2800" dirty="0">
                <a:solidFill>
                  <a:srgbClr val="FF0000"/>
                </a:solidFill>
              </a:rPr>
              <a:t>HPO</a:t>
            </a:r>
            <a:r>
              <a:rPr lang="nl-NL" sz="2800" baseline="-25000" dirty="0">
                <a:solidFill>
                  <a:srgbClr val="FF0000"/>
                </a:solidFill>
              </a:rPr>
              <a:t>4</a:t>
            </a:r>
            <a:r>
              <a:rPr lang="nl-NL" sz="2800" baseline="30000" dirty="0">
                <a:solidFill>
                  <a:srgbClr val="FF0000"/>
                </a:solidFill>
              </a:rPr>
              <a:t>2-</a:t>
            </a:r>
            <a:r>
              <a:rPr lang="nl-NL" sz="2800" dirty="0">
                <a:solidFill>
                  <a:srgbClr val="FF0000"/>
                </a:solidFill>
              </a:rPr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874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D53F537F-85C7-4D48-9BBA-0896906D953A}"/>
              </a:ext>
            </a:extLst>
          </p:cNvPr>
          <p:cNvGrpSpPr/>
          <p:nvPr/>
        </p:nvGrpSpPr>
        <p:grpSpPr>
          <a:xfrm>
            <a:off x="1543767" y="3234900"/>
            <a:ext cx="5742409" cy="1077218"/>
            <a:chOff x="662188" y="2316163"/>
            <a:chExt cx="5742409" cy="1077218"/>
          </a:xfrm>
        </p:grpSpPr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8F8F4F1C-EEDB-4A25-B4C3-ED9A71940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tabLst>
                  <a:tab pos="444500" algn="l"/>
                </a:tabLst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9" name="Tekstvak 11">
              <a:extLst>
                <a:ext uri="{FF2B5EF4-FFF2-40B4-BE49-F238E27FC236}">
                  <a16:creationId xmlns:a16="http://schemas.microsoft.com/office/drawing/2014/main" id="{2B6AF073-45FA-4B58-8194-E3CAB12CE2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  </a:t>
              </a:r>
              <a:r>
                <a:rPr lang="nl-NL" altLang="nl-NL" sz="2600" dirty="0"/>
                <a:t>[H</a:t>
              </a:r>
              <a:r>
                <a:rPr lang="nl-NL" altLang="nl-NL" sz="2600" baseline="-25000" dirty="0"/>
                <a:t>3</a:t>
              </a:r>
              <a:r>
                <a:rPr lang="nl-NL" altLang="nl-NL" sz="2600" dirty="0"/>
                <a:t>O</a:t>
              </a:r>
              <a:r>
                <a:rPr lang="nl-NL" altLang="nl-NL" sz="2600" baseline="40000" dirty="0"/>
                <a:t>+</a:t>
              </a:r>
              <a:r>
                <a:rPr lang="nl-NL" altLang="nl-NL" sz="2600" dirty="0"/>
                <a:t>] 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____________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20" name="Rechthoek 12">
              <a:extLst>
                <a:ext uri="{FF2B5EF4-FFF2-40B4-BE49-F238E27FC236}">
                  <a16:creationId xmlns:a16="http://schemas.microsoft.com/office/drawing/2014/main" id="{41908BF8-C73C-4C31-9683-2DDCED7E1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6,9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-3    </a:t>
              </a:r>
            </a:p>
          </p:txBody>
        </p:sp>
      </p:grp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77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ep 9">
            <a:extLst>
              <a:ext uri="{FF2B5EF4-FFF2-40B4-BE49-F238E27FC236}">
                <a16:creationId xmlns:a16="http://schemas.microsoft.com/office/drawing/2014/main" id="{1E656F9F-73AA-4C3C-809F-8F3D102D2F39}"/>
              </a:ext>
            </a:extLst>
          </p:cNvPr>
          <p:cNvGrpSpPr/>
          <p:nvPr/>
        </p:nvGrpSpPr>
        <p:grpSpPr>
          <a:xfrm>
            <a:off x="1543767" y="3234900"/>
            <a:ext cx="5742409" cy="1077218"/>
            <a:chOff x="662188" y="2316163"/>
            <a:chExt cx="5742409" cy="1077218"/>
          </a:xfrm>
        </p:grpSpPr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89178634-FF23-4767-9C79-9690EA4CE8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88" y="2319642"/>
              <a:ext cx="1525588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tabLst>
                  <a:tab pos="444500" algn="l"/>
                </a:tabLst>
              </a:pPr>
              <a:r>
                <a:rPr lang="nl-NL" altLang="nl-NL" sz="48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800" dirty="0">
                  <a:solidFill>
                    <a:srgbClr val="000000"/>
                  </a:solidFill>
                </a:rPr>
                <a:t>K</a:t>
              </a:r>
              <a:r>
                <a:rPr lang="nl-NL" altLang="nl-NL" sz="2800" baseline="-25000" dirty="0">
                  <a:solidFill>
                    <a:srgbClr val="000000"/>
                  </a:solidFill>
                </a:rPr>
                <a:t>z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</a:t>
              </a:r>
              <a:r>
                <a:rPr lang="nl-NL" altLang="nl-NL" sz="2600" baseline="-25000" dirty="0">
                  <a:solidFill>
                    <a:srgbClr val="000000"/>
                  </a:solidFill>
                </a:rPr>
                <a:t> </a:t>
              </a:r>
              <a:endParaRPr lang="nl-NL" altLang="nl-NL" sz="2600" dirty="0">
                <a:solidFill>
                  <a:srgbClr val="000000"/>
                </a:solidFill>
              </a:endParaRPr>
            </a:p>
          </p:txBody>
        </p:sp>
        <p:sp>
          <p:nvSpPr>
            <p:cNvPr id="14" name="Tekstvak 11">
              <a:extLst>
                <a:ext uri="{FF2B5EF4-FFF2-40B4-BE49-F238E27FC236}">
                  <a16:creationId xmlns:a16="http://schemas.microsoft.com/office/drawing/2014/main" id="{8B68ED44-E9EE-4AC4-A301-A022A5F926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</a:t>
              </a:r>
              <a:r>
                <a:rPr lang="nl-NL" altLang="nl-NL" sz="2000" dirty="0">
                  <a:solidFill>
                    <a:srgbClr val="FF0000"/>
                  </a:solidFill>
                </a:rPr>
                <a:t>8,32</a:t>
              </a:r>
              <a:r>
                <a:rPr lang="nl-NL" sz="2000" dirty="0">
                  <a:solidFill>
                    <a:srgbClr val="FF0000"/>
                  </a:solidFill>
                </a:rPr>
                <a:t>·10</a:t>
              </a:r>
              <a:r>
                <a:rPr lang="nl-NL" sz="2000" baseline="30000" dirty="0">
                  <a:solidFill>
                    <a:srgbClr val="FF0000"/>
                  </a:solidFill>
                </a:rPr>
                <a:t>-3 </a:t>
              </a:r>
              <a:r>
                <a:rPr lang="nl-NL" altLang="nl-NL" sz="2600" dirty="0"/>
                <a:t>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____________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15" name="Rechthoek 12">
              <a:extLst>
                <a:ext uri="{FF2B5EF4-FFF2-40B4-BE49-F238E27FC236}">
                  <a16:creationId xmlns:a16="http://schemas.microsoft.com/office/drawing/2014/main" id="{F67BF808-BB3F-4ED7-9B27-403415F92B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2951162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6,9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-3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4432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ep 15">
            <a:extLst>
              <a:ext uri="{FF2B5EF4-FFF2-40B4-BE49-F238E27FC236}">
                <a16:creationId xmlns:a16="http://schemas.microsoft.com/office/drawing/2014/main" id="{DA1D3847-2E66-4634-A6C9-E07C7F6825D5}"/>
              </a:ext>
            </a:extLst>
          </p:cNvPr>
          <p:cNvGrpSpPr/>
          <p:nvPr/>
        </p:nvGrpSpPr>
        <p:grpSpPr>
          <a:xfrm>
            <a:off x="2479079" y="3234900"/>
            <a:ext cx="6015441" cy="1077218"/>
            <a:chOff x="1597500" y="2316163"/>
            <a:chExt cx="6015441" cy="1077218"/>
          </a:xfrm>
        </p:grpSpPr>
        <p:sp>
          <p:nvSpPr>
            <p:cNvPr id="18" name="Tekstvak 11">
              <a:extLst>
                <a:ext uri="{FF2B5EF4-FFF2-40B4-BE49-F238E27FC236}">
                  <a16:creationId xmlns:a16="http://schemas.microsoft.com/office/drawing/2014/main" id="{12D9B1A4-5B5A-43DF-BF2C-A95F1F6D4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</a:t>
              </a:r>
              <a:r>
                <a:rPr lang="nl-NL" altLang="nl-NL" sz="2000" dirty="0">
                  <a:solidFill>
                    <a:schemeClr val="bg1"/>
                  </a:solidFill>
                </a:rPr>
                <a:t>8,32</a:t>
              </a:r>
              <a:r>
                <a:rPr lang="nl-NL" sz="2000" dirty="0">
                  <a:solidFill>
                    <a:schemeClr val="bg1"/>
                  </a:solidFill>
                </a:rPr>
                <a:t>·10</a:t>
              </a:r>
              <a:r>
                <a:rPr lang="nl-NL" sz="2000" baseline="30000" dirty="0">
                  <a:solidFill>
                    <a:schemeClr val="bg1"/>
                  </a:solidFill>
                </a:rPr>
                <a:t>-3 </a:t>
              </a:r>
              <a:r>
                <a:rPr lang="nl-NL" altLang="nl-NL" sz="2600" dirty="0"/>
                <a:t>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</a:t>
              </a:r>
              <a:r>
                <a:rPr lang="nl-NL" altLang="nl-NL" sz="2600" dirty="0">
                  <a:solidFill>
                    <a:schemeClr val="bg1"/>
                  </a:solidFill>
                </a:rPr>
                <a:t>____</a:t>
              </a:r>
              <a:r>
                <a:rPr lang="nl-NL" altLang="nl-NL" sz="2600" dirty="0"/>
                <a:t>________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19" name="Rechthoek 12">
              <a:extLst>
                <a:ext uri="{FF2B5EF4-FFF2-40B4-BE49-F238E27FC236}">
                  <a16:creationId xmlns:a16="http://schemas.microsoft.com/office/drawing/2014/main" id="{963AB34B-9AA9-4DD7-94D1-73EB17A38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415950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6,9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-3</a:t>
              </a:r>
              <a:r>
                <a:rPr lang="nl-NL" altLang="nl-NL" sz="2000" dirty="0">
                  <a:solidFill>
                    <a:srgbClr val="000000"/>
                  </a:solidFill>
                </a:rPr>
                <a:t> : </a:t>
              </a:r>
              <a:r>
                <a:rPr lang="nl-NL" altLang="nl-NL" sz="2000" dirty="0">
                  <a:solidFill>
                    <a:srgbClr val="FF0000"/>
                  </a:solidFill>
                </a:rPr>
                <a:t>8,32</a:t>
              </a:r>
              <a:r>
                <a:rPr lang="nl-NL" sz="2000" dirty="0">
                  <a:solidFill>
                    <a:srgbClr val="FF0000"/>
                  </a:solidFill>
                </a:rPr>
                <a:t>·10 </a:t>
              </a:r>
              <a:r>
                <a:rPr lang="nl-NL" sz="2000" baseline="40000" dirty="0">
                  <a:solidFill>
                    <a:srgbClr val="FF0000"/>
                  </a:solidFill>
                </a:rPr>
                <a:t>-3</a:t>
              </a:r>
              <a:r>
                <a:rPr lang="nl-NL" sz="2000" baseline="30000" dirty="0">
                  <a:solidFill>
                    <a:srgbClr val="FF0000"/>
                  </a:solidFill>
                </a:rPr>
                <a:t>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946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ep 15">
            <a:extLst>
              <a:ext uri="{FF2B5EF4-FFF2-40B4-BE49-F238E27FC236}">
                <a16:creationId xmlns:a16="http://schemas.microsoft.com/office/drawing/2014/main" id="{DA1D3847-2E66-4634-A6C9-E07C7F6825D5}"/>
              </a:ext>
            </a:extLst>
          </p:cNvPr>
          <p:cNvGrpSpPr/>
          <p:nvPr/>
        </p:nvGrpSpPr>
        <p:grpSpPr>
          <a:xfrm>
            <a:off x="2479079" y="3234900"/>
            <a:ext cx="6015441" cy="1077218"/>
            <a:chOff x="1597500" y="2316163"/>
            <a:chExt cx="6015441" cy="1077218"/>
          </a:xfrm>
        </p:grpSpPr>
        <p:sp>
          <p:nvSpPr>
            <p:cNvPr id="18" name="Tekstvak 11">
              <a:extLst>
                <a:ext uri="{FF2B5EF4-FFF2-40B4-BE49-F238E27FC236}">
                  <a16:creationId xmlns:a16="http://schemas.microsoft.com/office/drawing/2014/main" id="{12D9B1A4-5B5A-43DF-BF2C-A95F1F6D4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</a:t>
              </a:r>
              <a:r>
                <a:rPr lang="nl-NL" altLang="nl-NL" sz="2000" dirty="0">
                  <a:solidFill>
                    <a:schemeClr val="bg1"/>
                  </a:solidFill>
                </a:rPr>
                <a:t>8,32</a:t>
              </a:r>
              <a:r>
                <a:rPr lang="nl-NL" sz="2000" dirty="0">
                  <a:solidFill>
                    <a:schemeClr val="bg1"/>
                  </a:solidFill>
                </a:rPr>
                <a:t>·10</a:t>
              </a:r>
              <a:r>
                <a:rPr lang="nl-NL" sz="2000" baseline="30000" dirty="0">
                  <a:solidFill>
                    <a:schemeClr val="bg1"/>
                  </a:solidFill>
                </a:rPr>
                <a:t>-3 </a:t>
              </a:r>
              <a:r>
                <a:rPr lang="nl-NL" altLang="nl-NL" sz="2600" dirty="0"/>
                <a:t>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</a:t>
              </a:r>
              <a:r>
                <a:rPr lang="nl-NL" altLang="nl-NL" sz="2600" dirty="0">
                  <a:solidFill>
                    <a:schemeClr val="bg1"/>
                  </a:solidFill>
                </a:rPr>
                <a:t>____</a:t>
              </a:r>
              <a:r>
                <a:rPr lang="nl-NL" altLang="nl-NL" sz="2600" dirty="0"/>
                <a:t>________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19" name="Rechthoek 12">
              <a:extLst>
                <a:ext uri="{FF2B5EF4-FFF2-40B4-BE49-F238E27FC236}">
                  <a16:creationId xmlns:a16="http://schemas.microsoft.com/office/drawing/2014/main" id="{963AB34B-9AA9-4DD7-94D1-73EB17A38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415950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=  6,9 x 10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-3</a:t>
              </a:r>
              <a:r>
                <a:rPr lang="nl-NL" altLang="nl-NL" sz="2000" dirty="0">
                  <a:solidFill>
                    <a:srgbClr val="000000"/>
                  </a:solidFill>
                </a:rPr>
                <a:t> : </a:t>
              </a:r>
              <a:r>
                <a:rPr lang="nl-NL" altLang="nl-NL" sz="2000" dirty="0"/>
                <a:t>8,32</a:t>
              </a:r>
              <a:r>
                <a:rPr lang="nl-NL" sz="2000" dirty="0"/>
                <a:t>·10 </a:t>
              </a:r>
              <a:r>
                <a:rPr lang="nl-NL" sz="2000" baseline="40000" dirty="0"/>
                <a:t>-3</a:t>
              </a:r>
              <a:r>
                <a:rPr lang="nl-NL" sz="2000" dirty="0"/>
                <a:t> </a:t>
              </a:r>
              <a:r>
                <a:rPr lang="nl-NL" sz="2000" dirty="0">
                  <a:solidFill>
                    <a:srgbClr val="FF0000"/>
                  </a:solidFill>
                </a:rPr>
                <a:t>= 0,829</a:t>
              </a:r>
              <a:r>
                <a:rPr lang="nl-NL" sz="2000" baseline="30000" dirty="0">
                  <a:solidFill>
                    <a:srgbClr val="FF0000"/>
                  </a:solidFill>
                </a:rPr>
                <a:t>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644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ep 15">
            <a:extLst>
              <a:ext uri="{FF2B5EF4-FFF2-40B4-BE49-F238E27FC236}">
                <a16:creationId xmlns:a16="http://schemas.microsoft.com/office/drawing/2014/main" id="{DA1D3847-2E66-4634-A6C9-E07C7F6825D5}"/>
              </a:ext>
            </a:extLst>
          </p:cNvPr>
          <p:cNvGrpSpPr/>
          <p:nvPr/>
        </p:nvGrpSpPr>
        <p:grpSpPr>
          <a:xfrm>
            <a:off x="2479079" y="3234900"/>
            <a:ext cx="6015441" cy="1077218"/>
            <a:chOff x="1597500" y="2316163"/>
            <a:chExt cx="6015441" cy="1077218"/>
          </a:xfrm>
        </p:grpSpPr>
        <p:sp>
          <p:nvSpPr>
            <p:cNvPr id="18" name="Tekstvak 11">
              <a:extLst>
                <a:ext uri="{FF2B5EF4-FFF2-40B4-BE49-F238E27FC236}">
                  <a16:creationId xmlns:a16="http://schemas.microsoft.com/office/drawing/2014/main" id="{12D9B1A4-5B5A-43DF-BF2C-A95F1F6D4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</a:t>
              </a:r>
              <a:r>
                <a:rPr lang="nl-NL" altLang="nl-NL" sz="2000" dirty="0">
                  <a:solidFill>
                    <a:schemeClr val="bg1"/>
                  </a:solidFill>
                </a:rPr>
                <a:t>8,32</a:t>
              </a:r>
              <a:r>
                <a:rPr lang="nl-NL" sz="2000" dirty="0">
                  <a:solidFill>
                    <a:schemeClr val="bg1"/>
                  </a:solidFill>
                </a:rPr>
                <a:t>·10</a:t>
              </a:r>
              <a:r>
                <a:rPr lang="nl-NL" sz="2000" baseline="30000" dirty="0">
                  <a:solidFill>
                    <a:schemeClr val="bg1"/>
                  </a:solidFill>
                </a:rPr>
                <a:t>-3 </a:t>
              </a:r>
              <a:r>
                <a:rPr lang="nl-NL" altLang="nl-NL" sz="2600" dirty="0"/>
                <a:t>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</a:t>
              </a:r>
              <a:r>
                <a:rPr lang="nl-NL" altLang="nl-NL" sz="2600" dirty="0">
                  <a:solidFill>
                    <a:schemeClr val="bg1"/>
                  </a:solidFill>
                </a:rPr>
                <a:t>_____</a:t>
              </a:r>
              <a:r>
                <a:rPr lang="nl-NL" altLang="nl-NL" sz="2600" dirty="0"/>
                <a:t>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19" name="Rechthoek 12">
              <a:extLst>
                <a:ext uri="{FF2B5EF4-FFF2-40B4-BE49-F238E27FC236}">
                  <a16:creationId xmlns:a16="http://schemas.microsoft.com/office/drawing/2014/main" id="{963AB34B-9AA9-4DD7-94D1-73EB17A38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415950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 </a:t>
              </a:r>
              <a:r>
                <a:rPr lang="nl-NL" sz="2000" dirty="0">
                  <a:solidFill>
                    <a:srgbClr val="FF0000"/>
                  </a:solidFill>
                </a:rPr>
                <a:t>=  0,829</a:t>
              </a:r>
              <a:r>
                <a:rPr lang="nl-NL" sz="2000" baseline="30000" dirty="0">
                  <a:solidFill>
                    <a:srgbClr val="FF0000"/>
                  </a:solidFill>
                </a:rPr>
                <a:t> </a:t>
              </a:r>
              <a:r>
                <a:rPr lang="nl-NL" altLang="nl-NL" sz="2000" baseline="40000" dirty="0">
                  <a:solidFill>
                    <a:srgbClr val="000000"/>
                  </a:solidFill>
                </a:rPr>
                <a:t>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085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ep 15">
            <a:extLst>
              <a:ext uri="{FF2B5EF4-FFF2-40B4-BE49-F238E27FC236}">
                <a16:creationId xmlns:a16="http://schemas.microsoft.com/office/drawing/2014/main" id="{DA1D3847-2E66-4634-A6C9-E07C7F6825D5}"/>
              </a:ext>
            </a:extLst>
          </p:cNvPr>
          <p:cNvGrpSpPr/>
          <p:nvPr/>
        </p:nvGrpSpPr>
        <p:grpSpPr>
          <a:xfrm>
            <a:off x="2479079" y="3234900"/>
            <a:ext cx="6015441" cy="1077218"/>
            <a:chOff x="1597500" y="2316163"/>
            <a:chExt cx="6015441" cy="1077218"/>
          </a:xfrm>
        </p:grpSpPr>
        <p:sp>
          <p:nvSpPr>
            <p:cNvPr id="18" name="Tekstvak 11">
              <a:extLst>
                <a:ext uri="{FF2B5EF4-FFF2-40B4-BE49-F238E27FC236}">
                  <a16:creationId xmlns:a16="http://schemas.microsoft.com/office/drawing/2014/main" id="{12D9B1A4-5B5A-43DF-BF2C-A95F1F6D4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</a:t>
              </a:r>
              <a:r>
                <a:rPr lang="nl-NL" altLang="nl-NL" sz="2000" dirty="0">
                  <a:solidFill>
                    <a:schemeClr val="bg1"/>
                  </a:solidFill>
                </a:rPr>
                <a:t>8,32</a:t>
              </a:r>
              <a:r>
                <a:rPr lang="nl-NL" sz="2000" dirty="0">
                  <a:solidFill>
                    <a:schemeClr val="bg1"/>
                  </a:solidFill>
                </a:rPr>
                <a:t>·10</a:t>
              </a:r>
              <a:r>
                <a:rPr lang="nl-NL" sz="2000" baseline="30000" dirty="0">
                  <a:solidFill>
                    <a:schemeClr val="bg1"/>
                  </a:solidFill>
                </a:rPr>
                <a:t>-3 </a:t>
              </a:r>
              <a:r>
                <a:rPr lang="nl-NL" altLang="nl-NL" sz="2600" dirty="0"/>
                <a:t>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</a:t>
              </a:r>
              <a:r>
                <a:rPr lang="nl-NL" altLang="nl-NL" sz="2600" dirty="0">
                  <a:solidFill>
                    <a:schemeClr val="bg1"/>
                  </a:solidFill>
                </a:rPr>
                <a:t>_____</a:t>
              </a:r>
              <a:r>
                <a:rPr lang="nl-NL" altLang="nl-NL" sz="2600" dirty="0"/>
                <a:t>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19" name="Rechthoek 12">
              <a:extLst>
                <a:ext uri="{FF2B5EF4-FFF2-40B4-BE49-F238E27FC236}">
                  <a16:creationId xmlns:a16="http://schemas.microsoft.com/office/drawing/2014/main" id="{963AB34B-9AA9-4DD7-94D1-73EB17A38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415950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 </a:t>
              </a:r>
              <a:r>
                <a:rPr lang="nl-NL" sz="2000" dirty="0"/>
                <a:t>=  0,829</a:t>
              </a:r>
              <a:r>
                <a:rPr lang="nl-NL" sz="2000" baseline="30000" dirty="0"/>
                <a:t> </a:t>
              </a:r>
              <a:r>
                <a:rPr lang="nl-NL" altLang="nl-NL" sz="2000" baseline="40000" dirty="0"/>
                <a:t>    </a:t>
              </a:r>
            </a:p>
          </p:txBody>
        </p:sp>
      </p:grpSp>
      <p:sp>
        <p:nvSpPr>
          <p:cNvPr id="14" name="Tekstvak 11">
            <a:extLst>
              <a:ext uri="{FF2B5EF4-FFF2-40B4-BE49-F238E27FC236}">
                <a16:creationId xmlns:a16="http://schemas.microsoft.com/office/drawing/2014/main" id="{3727FCFD-24DE-4063-83BF-B0287C639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000" y="4747582"/>
            <a:ext cx="7202741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r>
              <a:rPr lang="nl-NL" altLang="nl-NL" sz="400" dirty="0"/>
              <a:t>        </a:t>
            </a:r>
            <a:r>
              <a:rPr lang="nl-NL" altLang="nl-NL" sz="2000" dirty="0">
                <a:solidFill>
                  <a:schemeClr val="bg1"/>
                </a:solidFill>
              </a:rPr>
              <a:t>8,32</a:t>
            </a:r>
            <a:r>
              <a:rPr lang="nl-NL" sz="2000" dirty="0">
                <a:solidFill>
                  <a:schemeClr val="bg1"/>
                </a:solidFill>
              </a:rPr>
              <a:t>·10</a:t>
            </a:r>
            <a:r>
              <a:rPr lang="nl-NL" sz="2000" baseline="30000" dirty="0">
                <a:solidFill>
                  <a:schemeClr val="bg1"/>
                </a:solidFill>
              </a:rPr>
              <a:t>-</a:t>
            </a:r>
            <a:r>
              <a:rPr lang="nl-NL" sz="1600" baseline="30000" dirty="0">
                <a:solidFill>
                  <a:schemeClr val="bg1"/>
                </a:solidFill>
              </a:rPr>
              <a:t>3 </a:t>
            </a:r>
            <a:r>
              <a:rPr lang="nl-NL" altLang="nl-NL" sz="2600" dirty="0"/>
              <a:t>[</a:t>
            </a:r>
            <a:r>
              <a:rPr lang="nl-NL" sz="2600" dirty="0"/>
              <a:t>HPO</a:t>
            </a:r>
            <a:r>
              <a:rPr lang="nl-NL" sz="2600" baseline="-25000" dirty="0"/>
              <a:t>4</a:t>
            </a:r>
            <a:r>
              <a:rPr lang="nl-NL" sz="2600" baseline="30000" dirty="0"/>
              <a:t>2-</a:t>
            </a:r>
            <a:r>
              <a:rPr lang="nl-NL" sz="2600" dirty="0"/>
              <a:t>]   :   </a:t>
            </a:r>
            <a:r>
              <a:rPr lang="nl-NL" altLang="nl-NL" sz="2600" dirty="0"/>
              <a:t>[</a:t>
            </a:r>
            <a:r>
              <a:rPr lang="nl-NL" sz="2600" dirty="0"/>
              <a:t>H</a:t>
            </a:r>
            <a:r>
              <a:rPr lang="nl-NL" sz="2600" baseline="-25000" dirty="0"/>
              <a:t>2</a:t>
            </a:r>
            <a:r>
              <a:rPr lang="nl-NL" sz="2600" dirty="0"/>
              <a:t>PO</a:t>
            </a:r>
            <a:r>
              <a:rPr lang="nl-NL" sz="2600" baseline="-25000" dirty="0"/>
              <a:t>4</a:t>
            </a:r>
            <a:r>
              <a:rPr lang="nl-NL" sz="2600" baseline="30000" dirty="0"/>
              <a:t>-</a:t>
            </a:r>
            <a:r>
              <a:rPr lang="nl-NL" altLang="nl-NL" sz="2600" dirty="0"/>
              <a:t>]  </a:t>
            </a:r>
            <a:r>
              <a:rPr lang="nl-NL" sz="2000" dirty="0">
                <a:solidFill>
                  <a:srgbClr val="FF0000"/>
                </a:solidFill>
              </a:rPr>
              <a:t>=  0,83 mol/L   :   1,0 mol/L</a:t>
            </a:r>
          </a:p>
          <a:p>
            <a:pPr>
              <a:spcBef>
                <a:spcPct val="0"/>
              </a:spcBef>
              <a:buNone/>
            </a:pPr>
            <a:endParaRPr lang="nl-NL" altLang="nl-NL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nl-NL" altLang="nl-NL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nl-NL" altLang="nl-N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6766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13701" r="33364" b="18165"/>
          <a:stretch/>
        </p:blipFill>
        <p:spPr>
          <a:xfrm>
            <a:off x="5977352" y="272136"/>
            <a:ext cx="3166648" cy="6484643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49584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buffer zorgt ervoor dat de pH van </a:t>
            </a:r>
          </a:p>
          <a:p>
            <a:r>
              <a:rPr lang="nl-NL" dirty="0"/>
              <a:t>een oplossing nagenoeg constant blijft als: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kleine hoeveelheid zuur wordt toegevoegd.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kleine hoeveelheid base wordt toegevoegd.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De oplossing wordt verdund.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13E7079-8009-4AD7-949C-CFBDE1DFE73A}"/>
              </a:ext>
            </a:extLst>
          </p:cNvPr>
          <p:cNvSpPr txBox="1"/>
          <p:nvPr/>
        </p:nvSpPr>
        <p:spPr>
          <a:xfrm>
            <a:off x="647786" y="5078515"/>
            <a:ext cx="44284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Een buffer is een mengsel van een zwak zuur </a:t>
            </a:r>
          </a:p>
          <a:p>
            <a:r>
              <a:rPr lang="nl-NL" dirty="0">
                <a:solidFill>
                  <a:srgbClr val="FF0000"/>
                </a:solidFill>
              </a:rPr>
              <a:t>en zijn geconjugeerde zwakke base.</a:t>
            </a:r>
          </a:p>
        </p:txBody>
      </p:sp>
    </p:spTree>
    <p:extLst>
      <p:ext uri="{BB962C8B-B14F-4D97-AF65-F5344CB8AC3E}">
        <p14:creationId xmlns:p14="http://schemas.microsoft.com/office/powerpoint/2010/main" val="322048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ep 15">
            <a:extLst>
              <a:ext uri="{FF2B5EF4-FFF2-40B4-BE49-F238E27FC236}">
                <a16:creationId xmlns:a16="http://schemas.microsoft.com/office/drawing/2014/main" id="{DA1D3847-2E66-4634-A6C9-E07C7F6825D5}"/>
              </a:ext>
            </a:extLst>
          </p:cNvPr>
          <p:cNvGrpSpPr/>
          <p:nvPr/>
        </p:nvGrpSpPr>
        <p:grpSpPr>
          <a:xfrm>
            <a:off x="2479079" y="3234900"/>
            <a:ext cx="6015441" cy="1077218"/>
            <a:chOff x="1597500" y="2316163"/>
            <a:chExt cx="6015441" cy="1077218"/>
          </a:xfrm>
        </p:grpSpPr>
        <p:sp>
          <p:nvSpPr>
            <p:cNvPr id="18" name="Tekstvak 11">
              <a:extLst>
                <a:ext uri="{FF2B5EF4-FFF2-40B4-BE49-F238E27FC236}">
                  <a16:creationId xmlns:a16="http://schemas.microsoft.com/office/drawing/2014/main" id="{12D9B1A4-5B5A-43DF-BF2C-A95F1F6D4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</a:t>
              </a:r>
              <a:r>
                <a:rPr lang="nl-NL" altLang="nl-NL" sz="2000" dirty="0">
                  <a:solidFill>
                    <a:schemeClr val="bg1"/>
                  </a:solidFill>
                </a:rPr>
                <a:t>8,32</a:t>
              </a:r>
              <a:r>
                <a:rPr lang="nl-NL" sz="2000" dirty="0">
                  <a:solidFill>
                    <a:schemeClr val="bg1"/>
                  </a:solidFill>
                </a:rPr>
                <a:t>·10</a:t>
              </a:r>
              <a:r>
                <a:rPr lang="nl-NL" sz="2000" baseline="30000" dirty="0">
                  <a:solidFill>
                    <a:schemeClr val="bg1"/>
                  </a:solidFill>
                </a:rPr>
                <a:t>-3 </a:t>
              </a:r>
              <a:r>
                <a:rPr lang="nl-NL" altLang="nl-NL" sz="2600" dirty="0"/>
                <a:t>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</a:t>
              </a:r>
              <a:r>
                <a:rPr lang="nl-NL" altLang="nl-NL" sz="2600" dirty="0">
                  <a:solidFill>
                    <a:schemeClr val="bg1"/>
                  </a:solidFill>
                </a:rPr>
                <a:t>_____</a:t>
              </a:r>
              <a:r>
                <a:rPr lang="nl-NL" altLang="nl-NL" sz="2600" dirty="0"/>
                <a:t>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19" name="Rechthoek 12">
              <a:extLst>
                <a:ext uri="{FF2B5EF4-FFF2-40B4-BE49-F238E27FC236}">
                  <a16:creationId xmlns:a16="http://schemas.microsoft.com/office/drawing/2014/main" id="{963AB34B-9AA9-4DD7-94D1-73EB17A38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415950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 </a:t>
              </a:r>
              <a:r>
                <a:rPr lang="nl-NL" sz="2000" dirty="0"/>
                <a:t>=  0,829</a:t>
              </a:r>
              <a:r>
                <a:rPr lang="nl-NL" sz="2000" baseline="30000" dirty="0"/>
                <a:t> </a:t>
              </a:r>
              <a:r>
                <a:rPr lang="nl-NL" altLang="nl-NL" sz="2000" baseline="40000" dirty="0"/>
                <a:t>    </a:t>
              </a:r>
            </a:p>
          </p:txBody>
        </p:sp>
      </p:grpSp>
      <p:sp>
        <p:nvSpPr>
          <p:cNvPr id="14" name="Tekstvak 11">
            <a:extLst>
              <a:ext uri="{FF2B5EF4-FFF2-40B4-BE49-F238E27FC236}">
                <a16:creationId xmlns:a16="http://schemas.microsoft.com/office/drawing/2014/main" id="{3727FCFD-24DE-4063-83BF-B0287C639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999" y="4747582"/>
            <a:ext cx="8124359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r>
              <a:rPr lang="nl-NL" altLang="nl-NL" sz="400" dirty="0"/>
              <a:t>        </a:t>
            </a:r>
            <a:r>
              <a:rPr lang="nl-NL" altLang="nl-NL" sz="2000" dirty="0">
                <a:solidFill>
                  <a:schemeClr val="bg1"/>
                </a:solidFill>
              </a:rPr>
              <a:t>8,32</a:t>
            </a:r>
            <a:r>
              <a:rPr lang="nl-NL" sz="2000" dirty="0">
                <a:solidFill>
                  <a:schemeClr val="bg1"/>
                </a:solidFill>
              </a:rPr>
              <a:t>·10</a:t>
            </a:r>
            <a:r>
              <a:rPr lang="nl-NL" sz="2000" baseline="30000" dirty="0">
                <a:solidFill>
                  <a:schemeClr val="bg1"/>
                </a:solidFill>
              </a:rPr>
              <a:t>-</a:t>
            </a:r>
            <a:r>
              <a:rPr lang="nl-NL" sz="1600" baseline="30000" dirty="0">
                <a:solidFill>
                  <a:schemeClr val="bg1"/>
                </a:solidFill>
              </a:rPr>
              <a:t>3 </a:t>
            </a:r>
            <a:r>
              <a:rPr lang="nl-NL" altLang="nl-NL" sz="2600" dirty="0"/>
              <a:t>[</a:t>
            </a:r>
            <a:r>
              <a:rPr lang="nl-NL" sz="2600" dirty="0"/>
              <a:t>HPO</a:t>
            </a:r>
            <a:r>
              <a:rPr lang="nl-NL" sz="2600" baseline="-25000" dirty="0"/>
              <a:t>4</a:t>
            </a:r>
            <a:r>
              <a:rPr lang="nl-NL" sz="2600" baseline="30000" dirty="0"/>
              <a:t>2-</a:t>
            </a:r>
            <a:r>
              <a:rPr lang="nl-NL" sz="2600" dirty="0"/>
              <a:t>]   :   </a:t>
            </a:r>
            <a:r>
              <a:rPr lang="nl-NL" altLang="nl-NL" sz="2600" dirty="0"/>
              <a:t>[</a:t>
            </a:r>
            <a:r>
              <a:rPr lang="nl-NL" sz="2600" dirty="0"/>
              <a:t>H</a:t>
            </a:r>
            <a:r>
              <a:rPr lang="nl-NL" sz="2600" baseline="-25000" dirty="0"/>
              <a:t>2</a:t>
            </a:r>
            <a:r>
              <a:rPr lang="nl-NL" sz="2600" dirty="0"/>
              <a:t>PO</a:t>
            </a:r>
            <a:r>
              <a:rPr lang="nl-NL" sz="2600" baseline="-25000" dirty="0"/>
              <a:t>4</a:t>
            </a:r>
            <a:r>
              <a:rPr lang="nl-NL" sz="2600" baseline="30000" dirty="0"/>
              <a:t>-</a:t>
            </a:r>
            <a:r>
              <a:rPr lang="nl-NL" altLang="nl-NL" sz="2600" dirty="0"/>
              <a:t>]  </a:t>
            </a:r>
            <a:r>
              <a:rPr lang="nl-NL" sz="2000" dirty="0"/>
              <a:t>=  0,83 mol/L   :   1,0 mol/L</a:t>
            </a: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endParaRPr lang="nl-NL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endParaRPr lang="nl-NL" sz="8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r>
              <a:rPr lang="nl-NL" sz="2000" dirty="0">
                <a:solidFill>
                  <a:srgbClr val="FF0000"/>
                </a:solidFill>
              </a:rPr>
              <a:t>                  Een bufferoplossing waarin Na</a:t>
            </a:r>
            <a:r>
              <a:rPr lang="nl-NL" sz="2000" baseline="30000" dirty="0">
                <a:solidFill>
                  <a:srgbClr val="FF0000"/>
                </a:solidFill>
              </a:rPr>
              <a:t>+</a:t>
            </a:r>
            <a:r>
              <a:rPr lang="nl-NL" sz="2000" dirty="0">
                <a:solidFill>
                  <a:srgbClr val="FF0000"/>
                </a:solidFill>
              </a:rPr>
              <a:t>H</a:t>
            </a:r>
            <a:r>
              <a:rPr lang="nl-NL" sz="2000" baseline="-25000" dirty="0">
                <a:solidFill>
                  <a:srgbClr val="FF0000"/>
                </a:solidFill>
              </a:rPr>
              <a:t>2</a:t>
            </a:r>
            <a:r>
              <a:rPr lang="nl-NL" sz="2000" dirty="0">
                <a:solidFill>
                  <a:srgbClr val="FF0000"/>
                </a:solidFill>
              </a:rPr>
              <a:t>PO</a:t>
            </a:r>
            <a:r>
              <a:rPr lang="nl-NL" sz="2000" baseline="-25000" dirty="0">
                <a:solidFill>
                  <a:srgbClr val="FF0000"/>
                </a:solidFill>
              </a:rPr>
              <a:t>4</a:t>
            </a:r>
            <a:r>
              <a:rPr lang="nl-NL" sz="2000" baseline="30000" dirty="0">
                <a:solidFill>
                  <a:srgbClr val="FF0000"/>
                </a:solidFill>
              </a:rPr>
              <a:t>-</a:t>
            </a:r>
            <a:r>
              <a:rPr lang="nl-NL" sz="2000" dirty="0">
                <a:solidFill>
                  <a:srgbClr val="FF0000"/>
                </a:solidFill>
              </a:rPr>
              <a:t> en Na</a:t>
            </a:r>
            <a:r>
              <a:rPr lang="nl-NL" sz="2000" baseline="30000" dirty="0">
                <a:solidFill>
                  <a:srgbClr val="FF0000"/>
                </a:solidFill>
              </a:rPr>
              <a:t>+</a:t>
            </a:r>
            <a:r>
              <a:rPr lang="nl-NL" sz="2000" baseline="-25000" dirty="0">
                <a:solidFill>
                  <a:srgbClr val="FF0000"/>
                </a:solidFill>
              </a:rPr>
              <a:t>2</a:t>
            </a:r>
            <a:r>
              <a:rPr lang="nl-NL" sz="2000" dirty="0">
                <a:solidFill>
                  <a:srgbClr val="FF0000"/>
                </a:solidFill>
              </a:rPr>
              <a:t>HPO</a:t>
            </a:r>
            <a:r>
              <a:rPr lang="nl-NL" sz="2000" baseline="-25000" dirty="0">
                <a:solidFill>
                  <a:srgbClr val="FF0000"/>
                </a:solidFill>
              </a:rPr>
              <a:t>4</a:t>
            </a:r>
            <a:r>
              <a:rPr lang="nl-NL" sz="2000" baseline="30000" dirty="0">
                <a:solidFill>
                  <a:srgbClr val="FF0000"/>
                </a:solidFill>
              </a:rPr>
              <a:t>2-</a:t>
            </a:r>
            <a:r>
              <a:rPr lang="nl-NL" sz="2000" dirty="0">
                <a:solidFill>
                  <a:srgbClr val="FF0000"/>
                </a:solidFill>
              </a:rPr>
              <a:t> zijn    	opgelost in de molverhouding 0,83  :  1,0 heeft een pH van 2,08.</a:t>
            </a: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endParaRPr lang="nl-NL" sz="1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r>
              <a:rPr lang="nl-NL" sz="2000" dirty="0">
                <a:solidFill>
                  <a:srgbClr val="FF0000"/>
                </a:solidFill>
              </a:rPr>
              <a:t>					</a:t>
            </a:r>
            <a:endParaRPr lang="nl-NL" altLang="nl-N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512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202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Na</a:t>
            </a:r>
            <a:r>
              <a:rPr lang="nl-NL" baseline="30000" dirty="0"/>
              <a:t>+</a:t>
            </a:r>
            <a:r>
              <a:rPr lang="nl-NL" dirty="0"/>
              <a:t>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</a:t>
            </a:r>
            <a:r>
              <a:rPr lang="nl-NL" dirty="0"/>
              <a:t> en Na</a:t>
            </a:r>
            <a:r>
              <a:rPr lang="nl-NL" baseline="30000" dirty="0"/>
              <a:t>+</a:t>
            </a:r>
            <a:r>
              <a:rPr lang="nl-NL" baseline="-25000" dirty="0"/>
              <a:t>2</a:t>
            </a:r>
            <a:r>
              <a:rPr lang="nl-NL" dirty="0"/>
              <a:t>HPO</a:t>
            </a:r>
            <a:r>
              <a:rPr lang="nl-NL" baseline="-25000" dirty="0"/>
              <a:t>4</a:t>
            </a:r>
            <a:r>
              <a:rPr lang="nl-NL" baseline="30000" dirty="0"/>
              <a:t>2-</a:t>
            </a:r>
            <a:r>
              <a:rPr lang="nl-NL" dirty="0"/>
              <a:t> zijn opgelost, is geschikt als </a:t>
            </a:r>
          </a:p>
          <a:p>
            <a:r>
              <a:rPr lang="nl-NL" dirty="0"/>
              <a:t>buffer voor een pH van 2,08.</a:t>
            </a:r>
          </a:p>
          <a:p>
            <a:r>
              <a:rPr lang="nl-NL" dirty="0"/>
              <a:t>In welke verhouding moeten H</a:t>
            </a:r>
            <a:r>
              <a:rPr lang="nl-NL" baseline="-25000" dirty="0"/>
              <a:t>2</a:t>
            </a:r>
            <a:r>
              <a:rPr lang="nl-NL" dirty="0"/>
              <a:t>PO</a:t>
            </a:r>
            <a:r>
              <a:rPr lang="nl-NL" baseline="-25000" dirty="0"/>
              <a:t>4</a:t>
            </a:r>
            <a:r>
              <a:rPr lang="nl-NL" baseline="30000" dirty="0"/>
              <a:t>-  </a:t>
            </a:r>
            <a:r>
              <a:rPr lang="nl-NL" dirty="0"/>
              <a:t>en HPO</a:t>
            </a:r>
            <a:r>
              <a:rPr lang="nl-NL" baseline="-25000" dirty="0"/>
              <a:t>4</a:t>
            </a:r>
            <a:r>
              <a:rPr lang="nl-NL" baseline="30000" dirty="0"/>
              <a:t>2- </a:t>
            </a:r>
            <a:r>
              <a:rPr lang="nl-NL" dirty="0"/>
              <a:t>aanwezig zijn in deze buffer?</a:t>
            </a:r>
          </a:p>
          <a:p>
            <a:endParaRPr lang="nl-NL" dirty="0"/>
          </a:p>
          <a:p>
            <a:r>
              <a:rPr lang="nl-NL" dirty="0"/>
              <a:t>	</a:t>
            </a:r>
            <a:endParaRPr lang="nl-NL" sz="2200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12" name="Tekstvak 3">
            <a:extLst>
              <a:ext uri="{FF2B5EF4-FFF2-40B4-BE49-F238E27FC236}">
                <a16:creationId xmlns:a16="http://schemas.microsoft.com/office/drawing/2014/main" id="{89863224-CB4B-4FE1-9C7E-D9DC6C39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35" y="2287790"/>
            <a:ext cx="7177488" cy="87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358775" algn="l"/>
              </a:tabLst>
            </a:pPr>
            <a:r>
              <a:rPr lang="nl-NL" altLang="nl-NL" sz="2600" dirty="0"/>
              <a:t>    </a:t>
            </a:r>
            <a:r>
              <a:rPr lang="nl-NL" sz="2800" dirty="0"/>
              <a:t>H</a:t>
            </a:r>
            <a:r>
              <a:rPr lang="nl-NL" sz="2800" baseline="-25000" dirty="0"/>
              <a:t>2</a:t>
            </a:r>
            <a:r>
              <a:rPr lang="nl-NL" sz="2800" dirty="0"/>
              <a:t>PO</a:t>
            </a:r>
            <a:r>
              <a:rPr lang="nl-NL" sz="2800" baseline="-25000" dirty="0"/>
              <a:t>4</a:t>
            </a:r>
            <a:r>
              <a:rPr lang="nl-NL" sz="2800" baseline="30000" dirty="0"/>
              <a:t>-</a:t>
            </a:r>
            <a:r>
              <a:rPr lang="nl-NL" altLang="nl-NL" sz="2600" dirty="0"/>
              <a:t>    +    H</a:t>
            </a:r>
            <a:r>
              <a:rPr lang="nl-NL" altLang="nl-NL" sz="2600" baseline="-25000" dirty="0"/>
              <a:t>2</a:t>
            </a:r>
            <a:r>
              <a:rPr lang="nl-NL" altLang="nl-NL" sz="2600" dirty="0"/>
              <a:t>O             H</a:t>
            </a:r>
            <a:r>
              <a:rPr lang="nl-NL" altLang="nl-NL" sz="2600" baseline="-25000" dirty="0"/>
              <a:t>3</a:t>
            </a:r>
            <a:r>
              <a:rPr lang="nl-NL" altLang="nl-NL" sz="2600" dirty="0"/>
              <a:t>O</a:t>
            </a:r>
            <a:r>
              <a:rPr lang="nl-NL" altLang="nl-NL" sz="2600" baseline="40000" dirty="0"/>
              <a:t>+</a:t>
            </a:r>
            <a:r>
              <a:rPr lang="nl-NL" altLang="nl-NL" sz="2600" dirty="0"/>
              <a:t>    +    </a:t>
            </a:r>
            <a:r>
              <a:rPr lang="nl-NL" sz="2800" dirty="0"/>
              <a:t>HPO</a:t>
            </a:r>
            <a:r>
              <a:rPr lang="nl-NL" sz="2800" baseline="-25000" dirty="0"/>
              <a:t>4</a:t>
            </a:r>
            <a:r>
              <a:rPr lang="nl-NL" sz="2800" baseline="30000" dirty="0"/>
              <a:t>2-</a:t>
            </a:r>
            <a:r>
              <a:rPr lang="nl-NL" sz="2800" dirty="0"/>
              <a:t> </a:t>
            </a:r>
            <a:endParaRPr lang="nl-NL" altLang="nl-NL" sz="2600" dirty="0"/>
          </a:p>
          <a:p>
            <a:pPr>
              <a:spcBef>
                <a:spcPts val="600"/>
              </a:spcBef>
              <a:buNone/>
            </a:pPr>
            <a:r>
              <a:rPr lang="nl-NL" sz="1800" dirty="0"/>
              <a:t>    </a:t>
            </a:r>
            <a:endParaRPr lang="nl-NL" altLang="nl-NL" sz="1800" baseline="50000" dirty="0"/>
          </a:p>
        </p:txBody>
      </p:sp>
      <p:pic>
        <p:nvPicPr>
          <p:cNvPr id="13" name="Picture 1" descr="http://old.iupac.org/didac/Slide%20Images/Didac%2001/D1%20H01.jpg">
            <a:extLst>
              <a:ext uri="{FF2B5EF4-FFF2-40B4-BE49-F238E27FC236}">
                <a16:creationId xmlns:a16="http://schemas.microsoft.com/office/drawing/2014/main" id="{052592E5-860D-45F9-AC9A-A1CBD66707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92" t="59116" r="43441" b="31157"/>
          <a:stretch/>
        </p:blipFill>
        <p:spPr bwMode="auto">
          <a:xfrm>
            <a:off x="4423517" y="2378550"/>
            <a:ext cx="734938" cy="36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" name="Groep 15">
            <a:extLst>
              <a:ext uri="{FF2B5EF4-FFF2-40B4-BE49-F238E27FC236}">
                <a16:creationId xmlns:a16="http://schemas.microsoft.com/office/drawing/2014/main" id="{DA1D3847-2E66-4634-A6C9-E07C7F6825D5}"/>
              </a:ext>
            </a:extLst>
          </p:cNvPr>
          <p:cNvGrpSpPr/>
          <p:nvPr/>
        </p:nvGrpSpPr>
        <p:grpSpPr>
          <a:xfrm>
            <a:off x="2479079" y="3234900"/>
            <a:ext cx="6015441" cy="1077218"/>
            <a:chOff x="1597500" y="2316163"/>
            <a:chExt cx="6015441" cy="1077218"/>
          </a:xfrm>
        </p:grpSpPr>
        <p:sp>
          <p:nvSpPr>
            <p:cNvPr id="18" name="Tekstvak 11">
              <a:extLst>
                <a:ext uri="{FF2B5EF4-FFF2-40B4-BE49-F238E27FC236}">
                  <a16:creationId xmlns:a16="http://schemas.microsoft.com/office/drawing/2014/main" id="{12D9B1A4-5B5A-43DF-BF2C-A95F1F6D4E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7500" y="2316163"/>
              <a:ext cx="309562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" dirty="0"/>
                <a:t>        </a:t>
              </a:r>
              <a:r>
                <a:rPr lang="nl-NL" altLang="nl-NL" sz="2000" dirty="0">
                  <a:solidFill>
                    <a:schemeClr val="bg1"/>
                  </a:solidFill>
                </a:rPr>
                <a:t>8,32</a:t>
              </a:r>
              <a:r>
                <a:rPr lang="nl-NL" sz="2000" dirty="0">
                  <a:solidFill>
                    <a:schemeClr val="bg1"/>
                  </a:solidFill>
                </a:rPr>
                <a:t>·10</a:t>
              </a:r>
              <a:r>
                <a:rPr lang="nl-NL" sz="2000" baseline="30000" dirty="0">
                  <a:solidFill>
                    <a:schemeClr val="bg1"/>
                  </a:solidFill>
                </a:rPr>
                <a:t>-3 </a:t>
              </a:r>
              <a:r>
                <a:rPr lang="nl-NL" altLang="nl-NL" sz="2600" dirty="0"/>
                <a:t>[</a:t>
              </a:r>
              <a:r>
                <a:rPr lang="nl-NL" sz="2600" dirty="0"/>
                <a:t>HPO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2-</a:t>
              </a:r>
              <a:r>
                <a:rPr lang="nl-NL" sz="2600" dirty="0"/>
                <a:t>]</a:t>
              </a:r>
              <a:endParaRPr lang="nl-NL" altLang="nl-NL" sz="2600" dirty="0"/>
            </a:p>
            <a:p>
              <a:pPr eaLnBrk="1" hangingPunct="1">
                <a:lnSpc>
                  <a:spcPts val="600"/>
                </a:lnSpc>
                <a:spcBef>
                  <a:spcPct val="0"/>
                </a:spcBef>
                <a:spcAft>
                  <a:spcPts val="600"/>
                </a:spcAft>
                <a:buFont typeface="Arial" panose="020B0604020202020204" pitchFamily="34" charset="0"/>
                <a:buNone/>
              </a:pPr>
              <a:r>
                <a:rPr lang="nl-NL" altLang="nl-NL" sz="2600" dirty="0"/>
                <a:t>  </a:t>
              </a:r>
              <a:r>
                <a:rPr lang="nl-NL" altLang="nl-NL" sz="2600" dirty="0">
                  <a:solidFill>
                    <a:schemeClr val="bg1"/>
                  </a:solidFill>
                </a:rPr>
                <a:t>_____</a:t>
              </a:r>
              <a:r>
                <a:rPr lang="nl-NL" altLang="nl-NL" sz="2600" dirty="0"/>
                <a:t>_______</a:t>
              </a:r>
            </a:p>
            <a:p>
              <a:pPr>
                <a:spcBef>
                  <a:spcPts val="0"/>
                </a:spcBef>
                <a:buNone/>
              </a:pPr>
              <a:r>
                <a:rPr lang="nl-NL" altLang="nl-NL" sz="2600" dirty="0"/>
                <a:t>              [</a:t>
              </a:r>
              <a:r>
                <a:rPr lang="nl-NL" sz="2600" dirty="0"/>
                <a:t>H</a:t>
              </a:r>
              <a:r>
                <a:rPr lang="nl-NL" sz="2600" baseline="-25000" dirty="0"/>
                <a:t>2</a:t>
              </a:r>
              <a:r>
                <a:rPr lang="nl-NL" sz="2600" dirty="0"/>
                <a:t>PO</a:t>
              </a:r>
              <a:r>
                <a:rPr lang="nl-NL" sz="2600" baseline="-25000" dirty="0"/>
                <a:t>4</a:t>
              </a:r>
              <a:r>
                <a:rPr lang="nl-NL" sz="2600" baseline="30000" dirty="0"/>
                <a:t>-</a:t>
              </a:r>
              <a:r>
                <a:rPr lang="nl-NL" altLang="nl-NL" sz="2600" dirty="0"/>
                <a:t>] </a:t>
              </a:r>
            </a:p>
          </p:txBody>
        </p:sp>
        <p:sp>
          <p:nvSpPr>
            <p:cNvPr id="19" name="Rechthoek 12">
              <a:extLst>
                <a:ext uri="{FF2B5EF4-FFF2-40B4-BE49-F238E27FC236}">
                  <a16:creationId xmlns:a16="http://schemas.microsoft.com/office/drawing/2014/main" id="{963AB34B-9AA9-4DD7-94D1-73EB17A38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3435" y="2417355"/>
              <a:ext cx="415950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None/>
              </a:pPr>
              <a:r>
                <a:rPr lang="nl-NL" altLang="nl-NL" sz="4000" dirty="0">
                  <a:solidFill>
                    <a:srgbClr val="000000"/>
                  </a:solidFill>
                </a:rPr>
                <a:t>   </a:t>
              </a:r>
              <a:r>
                <a:rPr lang="nl-NL" altLang="nl-NL" sz="2000" dirty="0">
                  <a:solidFill>
                    <a:srgbClr val="000000"/>
                  </a:solidFill>
                </a:rPr>
                <a:t> </a:t>
              </a:r>
              <a:r>
                <a:rPr lang="nl-NL" sz="2000" dirty="0"/>
                <a:t>=  0,829</a:t>
              </a:r>
              <a:r>
                <a:rPr lang="nl-NL" sz="2000" baseline="30000" dirty="0"/>
                <a:t> </a:t>
              </a:r>
              <a:r>
                <a:rPr lang="nl-NL" altLang="nl-NL" sz="2000" baseline="40000" dirty="0"/>
                <a:t>    </a:t>
              </a:r>
            </a:p>
          </p:txBody>
        </p:sp>
      </p:grpSp>
      <p:sp>
        <p:nvSpPr>
          <p:cNvPr id="14" name="Tekstvak 11">
            <a:extLst>
              <a:ext uri="{FF2B5EF4-FFF2-40B4-BE49-F238E27FC236}">
                <a16:creationId xmlns:a16="http://schemas.microsoft.com/office/drawing/2014/main" id="{3727FCFD-24DE-4063-83BF-B0287C639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999" y="4747582"/>
            <a:ext cx="812435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r>
              <a:rPr lang="nl-NL" altLang="nl-NL" sz="400" dirty="0"/>
              <a:t>        </a:t>
            </a:r>
            <a:r>
              <a:rPr lang="nl-NL" altLang="nl-NL" sz="2000" dirty="0">
                <a:solidFill>
                  <a:schemeClr val="bg1"/>
                </a:solidFill>
              </a:rPr>
              <a:t>8,32</a:t>
            </a:r>
            <a:r>
              <a:rPr lang="nl-NL" sz="2000" dirty="0">
                <a:solidFill>
                  <a:schemeClr val="bg1"/>
                </a:solidFill>
              </a:rPr>
              <a:t>·10</a:t>
            </a:r>
            <a:r>
              <a:rPr lang="nl-NL" sz="2000" baseline="30000" dirty="0">
                <a:solidFill>
                  <a:schemeClr val="bg1"/>
                </a:solidFill>
              </a:rPr>
              <a:t>-</a:t>
            </a:r>
            <a:r>
              <a:rPr lang="nl-NL" sz="1600" baseline="30000" dirty="0">
                <a:solidFill>
                  <a:schemeClr val="bg1"/>
                </a:solidFill>
              </a:rPr>
              <a:t>3 </a:t>
            </a:r>
            <a:r>
              <a:rPr lang="nl-NL" altLang="nl-NL" sz="2600" dirty="0"/>
              <a:t>[</a:t>
            </a:r>
            <a:r>
              <a:rPr lang="nl-NL" sz="2600" dirty="0"/>
              <a:t>HPO</a:t>
            </a:r>
            <a:r>
              <a:rPr lang="nl-NL" sz="2600" baseline="-25000" dirty="0"/>
              <a:t>4</a:t>
            </a:r>
            <a:r>
              <a:rPr lang="nl-NL" sz="2600" baseline="30000" dirty="0"/>
              <a:t>2-</a:t>
            </a:r>
            <a:r>
              <a:rPr lang="nl-NL" sz="2600" dirty="0"/>
              <a:t>]   :   </a:t>
            </a:r>
            <a:r>
              <a:rPr lang="nl-NL" altLang="nl-NL" sz="2600" dirty="0"/>
              <a:t>[</a:t>
            </a:r>
            <a:r>
              <a:rPr lang="nl-NL" sz="2600" dirty="0"/>
              <a:t>H</a:t>
            </a:r>
            <a:r>
              <a:rPr lang="nl-NL" sz="2600" baseline="-25000" dirty="0"/>
              <a:t>2</a:t>
            </a:r>
            <a:r>
              <a:rPr lang="nl-NL" sz="2600" dirty="0"/>
              <a:t>PO</a:t>
            </a:r>
            <a:r>
              <a:rPr lang="nl-NL" sz="2600" baseline="-25000" dirty="0"/>
              <a:t>4</a:t>
            </a:r>
            <a:r>
              <a:rPr lang="nl-NL" sz="2600" baseline="30000" dirty="0"/>
              <a:t>-</a:t>
            </a:r>
            <a:r>
              <a:rPr lang="nl-NL" altLang="nl-NL" sz="2600" dirty="0"/>
              <a:t>]  </a:t>
            </a:r>
            <a:r>
              <a:rPr lang="nl-NL" sz="2000" dirty="0"/>
              <a:t>=  0,83 mol/L   :   1,0 mol/L</a:t>
            </a: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endParaRPr lang="nl-NL" sz="2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endParaRPr lang="nl-NL" sz="8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r>
              <a:rPr lang="nl-NL" sz="2000" dirty="0">
                <a:solidFill>
                  <a:srgbClr val="FF0000"/>
                </a:solidFill>
              </a:rPr>
              <a:t>                  </a:t>
            </a:r>
            <a:r>
              <a:rPr lang="nl-NL" sz="2000" dirty="0"/>
              <a:t>Een bufferoplossing waarin Na</a:t>
            </a:r>
            <a:r>
              <a:rPr lang="nl-NL" sz="2000" baseline="30000" dirty="0"/>
              <a:t>+</a:t>
            </a:r>
            <a:r>
              <a:rPr lang="nl-NL" sz="2000" dirty="0"/>
              <a:t>H</a:t>
            </a:r>
            <a:r>
              <a:rPr lang="nl-NL" sz="2000" baseline="-25000" dirty="0"/>
              <a:t>2</a:t>
            </a:r>
            <a:r>
              <a:rPr lang="nl-NL" sz="2000" dirty="0"/>
              <a:t>PO</a:t>
            </a:r>
            <a:r>
              <a:rPr lang="nl-NL" sz="2000" baseline="-25000" dirty="0"/>
              <a:t>4</a:t>
            </a:r>
            <a:r>
              <a:rPr lang="nl-NL" sz="2000" baseline="30000" dirty="0"/>
              <a:t>-</a:t>
            </a:r>
            <a:r>
              <a:rPr lang="nl-NL" sz="2000" dirty="0"/>
              <a:t> en Na</a:t>
            </a:r>
            <a:r>
              <a:rPr lang="nl-NL" sz="2000" baseline="30000" dirty="0"/>
              <a:t>+</a:t>
            </a:r>
            <a:r>
              <a:rPr lang="nl-NL" sz="2000" baseline="-25000" dirty="0"/>
              <a:t>2</a:t>
            </a:r>
            <a:r>
              <a:rPr lang="nl-NL" sz="2000" dirty="0"/>
              <a:t>HPO</a:t>
            </a:r>
            <a:r>
              <a:rPr lang="nl-NL" sz="2000" baseline="-25000" dirty="0"/>
              <a:t>4</a:t>
            </a:r>
            <a:r>
              <a:rPr lang="nl-NL" sz="2000" baseline="30000" dirty="0"/>
              <a:t>2-</a:t>
            </a:r>
            <a:r>
              <a:rPr lang="nl-NL" sz="2000" dirty="0"/>
              <a:t> zijn    	opgelost in de molverhouding 0,83  :  1,0 heeft een pH van 2,08.</a:t>
            </a: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endParaRPr lang="nl-NL" sz="1000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None/>
              <a:tabLst>
                <a:tab pos="1076325" algn="l"/>
                <a:tab pos="2692400" algn="l"/>
              </a:tabLst>
            </a:pPr>
            <a:r>
              <a:rPr lang="nl-NL" sz="2000" dirty="0">
                <a:solidFill>
                  <a:srgbClr val="FF0000"/>
                </a:solidFill>
              </a:rPr>
              <a:t>					          (1 op 1 buffer  pH = 2,16)</a:t>
            </a:r>
          </a:p>
          <a:p>
            <a:pPr>
              <a:spcBef>
                <a:spcPct val="0"/>
              </a:spcBef>
              <a:buNone/>
            </a:pPr>
            <a:endParaRPr lang="nl-NL" altLang="nl-N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56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7AE2DB24-8FC7-540D-E39F-2A7548E0C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9100" y="1162050"/>
            <a:ext cx="576580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779590"/>
      </p:ext>
    </p:extLst>
  </p:cSld>
  <p:clrMapOvr>
    <a:masterClrMapping/>
  </p:clrMapOvr>
  <p:transition spd="slow">
    <p:fade thruBlk="1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61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4" t="13701" r="33364" b="18165"/>
          <a:stretch/>
        </p:blipFill>
        <p:spPr>
          <a:xfrm>
            <a:off x="5977352" y="272136"/>
            <a:ext cx="3166648" cy="6484643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49584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buffer zorgt ervoor dat de pH van </a:t>
            </a:r>
          </a:p>
          <a:p>
            <a:r>
              <a:rPr lang="nl-NL" dirty="0"/>
              <a:t>een oplossing nagenoeg constant blijft als:</a:t>
            </a:r>
          </a:p>
          <a:p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kleine hoeveelheid zuur wordt toegevoegd.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Een kleine hoeveelheid base wordt toegevoegd.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De oplossing wordt verdund.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13E7079-8009-4AD7-949C-CFBDE1DFE73A}"/>
              </a:ext>
            </a:extLst>
          </p:cNvPr>
          <p:cNvSpPr txBox="1"/>
          <p:nvPr/>
        </p:nvSpPr>
        <p:spPr>
          <a:xfrm>
            <a:off x="647786" y="5078515"/>
            <a:ext cx="50377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buffer is een mengsel van een zwak zuur </a:t>
            </a:r>
          </a:p>
          <a:p>
            <a:r>
              <a:rPr lang="nl-NL" dirty="0"/>
              <a:t>en zijn geconjugeerde zwakke base.</a:t>
            </a:r>
          </a:p>
          <a:p>
            <a:r>
              <a:rPr lang="nl-NL" dirty="0">
                <a:solidFill>
                  <a:srgbClr val="FF0000"/>
                </a:solidFill>
              </a:rPr>
              <a:t>Het zwakke zuur en base zijn in gelijke of ongeveer</a:t>
            </a:r>
          </a:p>
          <a:p>
            <a:r>
              <a:rPr lang="nl-NL" dirty="0">
                <a:solidFill>
                  <a:srgbClr val="FF0000"/>
                </a:solidFill>
              </a:rPr>
              <a:t>gelijke hoeveelheden aanwezig. De grens is 1 op 10.</a:t>
            </a:r>
          </a:p>
        </p:txBody>
      </p:sp>
    </p:spTree>
    <p:extLst>
      <p:ext uri="{BB962C8B-B14F-4D97-AF65-F5344CB8AC3E}">
        <p14:creationId xmlns:p14="http://schemas.microsoft.com/office/powerpoint/2010/main" val="28383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69484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buffer is bijvoorbeeld:</a:t>
            </a:r>
          </a:p>
          <a:p>
            <a:r>
              <a:rPr lang="nl-NL" dirty="0"/>
              <a:t>Een oplossing waarin per liter 2,00 mol </a:t>
            </a:r>
            <a:r>
              <a:rPr lang="nl-NL" dirty="0">
                <a:solidFill>
                  <a:srgbClr val="FF0000"/>
                </a:solidFill>
              </a:rPr>
              <a:t>HF</a:t>
            </a:r>
            <a:r>
              <a:rPr lang="nl-NL" dirty="0"/>
              <a:t>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b="1" baseline="50000" dirty="0">
                <a:solidFill>
                  <a:srgbClr val="FF0000"/>
                </a:solidFill>
              </a:rPr>
              <a:t>-</a:t>
            </a:r>
            <a:r>
              <a:rPr lang="nl-NL" dirty="0">
                <a:solidFill>
                  <a:srgbClr val="FF0000"/>
                </a:solidFill>
              </a:rPr>
              <a:t> </a:t>
            </a:r>
            <a:r>
              <a:rPr lang="nl-NL" dirty="0"/>
              <a:t>is opgelost.</a:t>
            </a:r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113E7079-8009-4AD7-949C-CFBDE1DFE73A}"/>
              </a:ext>
            </a:extLst>
          </p:cNvPr>
          <p:cNvSpPr txBox="1"/>
          <p:nvPr/>
        </p:nvSpPr>
        <p:spPr>
          <a:xfrm>
            <a:off x="647786" y="5078515"/>
            <a:ext cx="50377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buffer is een mengsel van een </a:t>
            </a:r>
            <a:r>
              <a:rPr lang="nl-NL" dirty="0">
                <a:solidFill>
                  <a:srgbClr val="FF0000"/>
                </a:solidFill>
              </a:rPr>
              <a:t>zwak zuur </a:t>
            </a:r>
          </a:p>
          <a:p>
            <a:r>
              <a:rPr lang="nl-NL" dirty="0"/>
              <a:t>en zijn </a:t>
            </a:r>
            <a:r>
              <a:rPr lang="nl-NL" dirty="0">
                <a:solidFill>
                  <a:srgbClr val="FF0000"/>
                </a:solidFill>
              </a:rPr>
              <a:t>geconjugeerde zwakke base.</a:t>
            </a:r>
          </a:p>
          <a:p>
            <a:r>
              <a:rPr lang="nl-NL" dirty="0"/>
              <a:t>Het zwakke zuur en base zijn in gelijke of ongeveer</a:t>
            </a:r>
          </a:p>
          <a:p>
            <a:r>
              <a:rPr lang="nl-NL" dirty="0"/>
              <a:t>gelijke hoeveelheden aanwezig. De grens is 1 op 10.</a:t>
            </a:r>
          </a:p>
        </p:txBody>
      </p:sp>
    </p:spTree>
    <p:extLst>
      <p:ext uri="{BB962C8B-B14F-4D97-AF65-F5344CB8AC3E}">
        <p14:creationId xmlns:p14="http://schemas.microsoft.com/office/powerpoint/2010/main" val="222581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40459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r>
              <a:rPr lang="nl-NL" dirty="0"/>
              <a:t>Als een kleine </a:t>
            </a:r>
            <a:r>
              <a:rPr lang="nl-NL" dirty="0">
                <a:solidFill>
                  <a:srgbClr val="FF0000"/>
                </a:solidFill>
              </a:rPr>
              <a:t>hoeveelheid zuur </a:t>
            </a:r>
            <a:r>
              <a:rPr lang="nl-NL" dirty="0"/>
              <a:t>wordt toegevoegd reageert het volledig met </a:t>
            </a:r>
          </a:p>
          <a:p>
            <a:r>
              <a:rPr lang="nl-NL" dirty="0"/>
              <a:t>een overmaat F</a:t>
            </a:r>
            <a:r>
              <a:rPr lang="nl-NL" b="1" baseline="50000" dirty="0"/>
              <a:t>-</a:t>
            </a:r>
            <a:r>
              <a:rPr lang="nl-NL" dirty="0"/>
              <a:t>. Hierdoor verandert de pH nagenoeg niet.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44F1E5-ADEA-48C5-B498-B54EE853D0E3}"/>
              </a:ext>
            </a:extLst>
          </p:cNvPr>
          <p:cNvGrpSpPr/>
          <p:nvPr/>
        </p:nvGrpSpPr>
        <p:grpSpPr>
          <a:xfrm>
            <a:off x="3015678" y="2507664"/>
            <a:ext cx="4320413" cy="461665"/>
            <a:chOff x="2690668" y="2476631"/>
            <a:chExt cx="4320413" cy="461665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68E4E7C6-4DAE-4D97-95D6-4B4D7ADB19BD}"/>
                </a:ext>
              </a:extLst>
            </p:cNvPr>
            <p:cNvSpPr/>
            <p:nvPr/>
          </p:nvSpPr>
          <p:spPr>
            <a:xfrm>
              <a:off x="2690668" y="2476631"/>
              <a:ext cx="432041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400" dirty="0">
                  <a:solidFill>
                    <a:srgbClr val="FF0000"/>
                  </a:solidFill>
                </a:rPr>
                <a:t>H</a:t>
              </a:r>
              <a:r>
                <a:rPr lang="nl-NL" sz="2400" baseline="-25000" dirty="0">
                  <a:solidFill>
                    <a:srgbClr val="FF0000"/>
                  </a:solidFill>
                </a:rPr>
                <a:t>3</a:t>
              </a:r>
              <a:r>
                <a:rPr lang="nl-NL" sz="2400" dirty="0">
                  <a:solidFill>
                    <a:srgbClr val="FF0000"/>
                  </a:solidFill>
                </a:rPr>
                <a:t>O</a:t>
              </a:r>
              <a:r>
                <a:rPr lang="nl-NL" sz="2400" baseline="40000" dirty="0">
                  <a:solidFill>
                    <a:srgbClr val="FF0000"/>
                  </a:solidFill>
                </a:rPr>
                <a:t>+</a:t>
              </a:r>
              <a:r>
                <a:rPr lang="nl-NL" sz="2400" dirty="0"/>
                <a:t>  +  F</a:t>
              </a:r>
              <a:r>
                <a:rPr lang="nl-NL" sz="2400" b="1" baseline="50000" dirty="0"/>
                <a:t>-</a:t>
              </a:r>
              <a:r>
                <a:rPr lang="nl-NL" sz="2400" dirty="0"/>
                <a:t>                 HF  +  H</a:t>
              </a:r>
              <a:r>
                <a:rPr lang="nl-NL" sz="2400" baseline="-25000" dirty="0"/>
                <a:t>2</a:t>
              </a:r>
              <a:r>
                <a:rPr lang="nl-NL" sz="2400" dirty="0"/>
                <a:t>O       </a:t>
              </a:r>
              <a:endParaRPr lang="nl-NL" sz="2400" baseline="40000" dirty="0"/>
            </a:p>
          </p:txBody>
        </p:sp>
        <p:pic>
          <p:nvPicPr>
            <p:cNvPr id="5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E8C7DB4D-4C4E-4C8D-8865-66019CE7C66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66" t="63669" r="44220" b="31148"/>
            <a:stretch/>
          </p:blipFill>
          <p:spPr bwMode="auto">
            <a:xfrm>
              <a:off x="4279196" y="2614847"/>
              <a:ext cx="640045" cy="185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9404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8289847-68C8-44EC-83CB-F02A1FFC145C}"/>
              </a:ext>
            </a:extLst>
          </p:cNvPr>
          <p:cNvSpPr txBox="1"/>
          <p:nvPr/>
        </p:nvSpPr>
        <p:spPr>
          <a:xfrm>
            <a:off x="649480" y="393106"/>
            <a:ext cx="1077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/>
              <a:t>Buffer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F571C6F-9CE8-47B9-8EF4-6E6960DF4202}"/>
              </a:ext>
            </a:extLst>
          </p:cNvPr>
          <p:cNvSpPr txBox="1"/>
          <p:nvPr/>
        </p:nvSpPr>
        <p:spPr>
          <a:xfrm>
            <a:off x="649480" y="1033200"/>
            <a:ext cx="740459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Een buffer is bijvoorbeeld:</a:t>
            </a:r>
          </a:p>
          <a:p>
            <a:r>
              <a:rPr lang="nl-NL" dirty="0"/>
              <a:t>Een oplossing waarin per liter 2,00 mol HF en 2,00 mol </a:t>
            </a:r>
            <a:r>
              <a:rPr lang="nl-NL" dirty="0" err="1"/>
              <a:t>Na</a:t>
            </a:r>
            <a:r>
              <a:rPr lang="nl-NL" b="1" baseline="50000" dirty="0" err="1"/>
              <a:t>+</a:t>
            </a:r>
            <a:r>
              <a:rPr lang="nl-NL" dirty="0" err="1"/>
              <a:t>F</a:t>
            </a:r>
            <a:r>
              <a:rPr lang="nl-NL" b="1" baseline="50000" dirty="0"/>
              <a:t>-</a:t>
            </a:r>
            <a:r>
              <a:rPr lang="nl-NL" dirty="0"/>
              <a:t> is opgelost.</a:t>
            </a:r>
          </a:p>
          <a:p>
            <a:endParaRPr lang="nl-NL" dirty="0"/>
          </a:p>
          <a:p>
            <a:r>
              <a:rPr lang="nl-NL" dirty="0"/>
              <a:t>Als een kleine hoeveelheid zuur wordt toegevoegd reageert het volledig met </a:t>
            </a:r>
          </a:p>
          <a:p>
            <a:r>
              <a:rPr lang="nl-NL" dirty="0"/>
              <a:t>een overmaat F</a:t>
            </a:r>
            <a:r>
              <a:rPr lang="nl-NL" b="1" baseline="50000" dirty="0"/>
              <a:t>-</a:t>
            </a:r>
            <a:r>
              <a:rPr lang="nl-NL" dirty="0"/>
              <a:t>. Hierdoor verandert de pH nagenoeg niet.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Als een kleine </a:t>
            </a:r>
            <a:r>
              <a:rPr lang="nl-NL" dirty="0">
                <a:solidFill>
                  <a:srgbClr val="FF0000"/>
                </a:solidFill>
              </a:rPr>
              <a:t>hoeveelheid base </a:t>
            </a:r>
            <a:r>
              <a:rPr lang="nl-NL" dirty="0"/>
              <a:t>wordt toegevoegd reageert het volledig met</a:t>
            </a:r>
          </a:p>
          <a:p>
            <a:r>
              <a:rPr lang="nl-NL" dirty="0"/>
              <a:t>een overmaat HF. Hierdoor verandert de pH nagenoeg niet.</a:t>
            </a:r>
          </a:p>
          <a:p>
            <a:endParaRPr lang="nl-NL" dirty="0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E244F1E5-ADEA-48C5-B498-B54EE853D0E3}"/>
              </a:ext>
            </a:extLst>
          </p:cNvPr>
          <p:cNvGrpSpPr/>
          <p:nvPr/>
        </p:nvGrpSpPr>
        <p:grpSpPr>
          <a:xfrm>
            <a:off x="3015678" y="2507664"/>
            <a:ext cx="4320413" cy="461665"/>
            <a:chOff x="2690668" y="2476631"/>
            <a:chExt cx="4320413" cy="461665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68E4E7C6-4DAE-4D97-95D6-4B4D7ADB19BD}"/>
                </a:ext>
              </a:extLst>
            </p:cNvPr>
            <p:cNvSpPr/>
            <p:nvPr/>
          </p:nvSpPr>
          <p:spPr>
            <a:xfrm>
              <a:off x="2690668" y="2476631"/>
              <a:ext cx="432041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400" dirty="0"/>
                <a:t>H</a:t>
              </a:r>
              <a:r>
                <a:rPr lang="nl-NL" sz="2400" baseline="-25000" dirty="0"/>
                <a:t>3</a:t>
              </a:r>
              <a:r>
                <a:rPr lang="nl-NL" sz="2400" dirty="0"/>
                <a:t>O</a:t>
              </a:r>
              <a:r>
                <a:rPr lang="nl-NL" sz="2400" baseline="40000" dirty="0"/>
                <a:t>+</a:t>
              </a:r>
              <a:r>
                <a:rPr lang="nl-NL" sz="2400" dirty="0"/>
                <a:t>  +  F</a:t>
              </a:r>
              <a:r>
                <a:rPr lang="nl-NL" sz="2400" b="1" baseline="50000" dirty="0"/>
                <a:t>-</a:t>
              </a:r>
              <a:r>
                <a:rPr lang="nl-NL" sz="2400" dirty="0"/>
                <a:t>                 HF  +  H</a:t>
              </a:r>
              <a:r>
                <a:rPr lang="nl-NL" sz="2400" baseline="-25000" dirty="0"/>
                <a:t>2</a:t>
              </a:r>
              <a:r>
                <a:rPr lang="nl-NL" sz="2400" dirty="0"/>
                <a:t>O       </a:t>
              </a:r>
              <a:endParaRPr lang="nl-NL" sz="2400" baseline="40000" dirty="0"/>
            </a:p>
          </p:txBody>
        </p:sp>
        <p:pic>
          <p:nvPicPr>
            <p:cNvPr id="5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E8C7DB4D-4C4E-4C8D-8865-66019CE7C66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66" t="63669" r="44220" b="31148"/>
            <a:stretch/>
          </p:blipFill>
          <p:spPr bwMode="auto">
            <a:xfrm>
              <a:off x="4279196" y="2614847"/>
              <a:ext cx="640045" cy="185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ep 7">
            <a:extLst>
              <a:ext uri="{FF2B5EF4-FFF2-40B4-BE49-F238E27FC236}">
                <a16:creationId xmlns:a16="http://schemas.microsoft.com/office/drawing/2014/main" id="{6C777CCF-B8F3-4715-9B85-48B4A2838CBF}"/>
              </a:ext>
            </a:extLst>
          </p:cNvPr>
          <p:cNvGrpSpPr/>
          <p:nvPr/>
        </p:nvGrpSpPr>
        <p:grpSpPr>
          <a:xfrm>
            <a:off x="3015678" y="3849072"/>
            <a:ext cx="4331635" cy="461665"/>
            <a:chOff x="2690668" y="2476631"/>
            <a:chExt cx="4331635" cy="461665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B6AF71C3-2089-46E7-AD82-BA38ED9D1921}"/>
                </a:ext>
              </a:extLst>
            </p:cNvPr>
            <p:cNvSpPr/>
            <p:nvPr/>
          </p:nvSpPr>
          <p:spPr>
            <a:xfrm>
              <a:off x="2690668" y="2476631"/>
              <a:ext cx="43316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l-NL" sz="2400" dirty="0"/>
                <a:t>  </a:t>
              </a:r>
              <a:r>
                <a:rPr lang="nl-NL" sz="2400" dirty="0">
                  <a:solidFill>
                    <a:srgbClr val="FF0000"/>
                  </a:solidFill>
                </a:rPr>
                <a:t>OH</a:t>
              </a:r>
              <a:r>
                <a:rPr lang="nl-NL" sz="2400" baseline="50000" dirty="0">
                  <a:solidFill>
                    <a:srgbClr val="FF0000"/>
                  </a:solidFill>
                </a:rPr>
                <a:t>-</a:t>
              </a:r>
              <a:r>
                <a:rPr lang="nl-NL" sz="2400" dirty="0"/>
                <a:t>  +  HF                 F</a:t>
              </a:r>
              <a:r>
                <a:rPr lang="nl-NL" sz="2400" b="1" baseline="50000" dirty="0"/>
                <a:t>-</a:t>
              </a:r>
              <a:r>
                <a:rPr lang="nl-NL" sz="2400" dirty="0"/>
                <a:t>  +  H</a:t>
              </a:r>
              <a:r>
                <a:rPr lang="nl-NL" sz="2400" baseline="-25000" dirty="0"/>
                <a:t>2</a:t>
              </a:r>
              <a:r>
                <a:rPr lang="nl-NL" sz="2400" dirty="0"/>
                <a:t>O       </a:t>
              </a:r>
              <a:endParaRPr lang="nl-NL" sz="2400" baseline="40000" dirty="0"/>
            </a:p>
          </p:txBody>
        </p:sp>
        <p:pic>
          <p:nvPicPr>
            <p:cNvPr id="10" name="Picture 1" descr="http://old.iupac.org/didac/Slide%20Images/Didac%2001/D1%20H01.jpg">
              <a:extLst>
                <a:ext uri="{FF2B5EF4-FFF2-40B4-BE49-F238E27FC236}">
                  <a16:creationId xmlns:a16="http://schemas.microsoft.com/office/drawing/2014/main" id="{080B8CBD-3B5A-4009-9E00-72136733BC9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66" t="63669" r="44220" b="31148"/>
            <a:stretch/>
          </p:blipFill>
          <p:spPr bwMode="auto">
            <a:xfrm>
              <a:off x="4279196" y="2614847"/>
              <a:ext cx="640045" cy="1852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137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3237</Words>
  <Application>Microsoft Office PowerPoint</Application>
  <PresentationFormat>Diavoorstelling (4:3)</PresentationFormat>
  <Paragraphs>660</Paragraphs>
  <Slides>53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53</vt:i4>
      </vt:variant>
    </vt:vector>
  </HeadingPairs>
  <TitlesOfParts>
    <vt:vector size="58" baseType="lpstr">
      <vt:lpstr>Arial</vt:lpstr>
      <vt:lpstr>Calibri</vt:lpstr>
      <vt:lpstr>Calibri Light</vt:lpstr>
      <vt:lpstr>Cambria Math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Boddeke</dc:creator>
  <cp:lastModifiedBy>Paul Boddeke</cp:lastModifiedBy>
  <cp:revision>87</cp:revision>
  <dcterms:created xsi:type="dcterms:W3CDTF">2013-11-24T16:13:10Z</dcterms:created>
  <dcterms:modified xsi:type="dcterms:W3CDTF">2023-05-01T04:23:01Z</dcterms:modified>
</cp:coreProperties>
</file>